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48.jpg" ContentType="image/png"/>
  <Override PartName="/ppt/notesSlides/notesSlide24.xml" ContentType="application/vnd.openxmlformats-officedocument.presentationml.notesSlide+xml"/>
  <Override PartName="/ppt/media/image49.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68" r:id="rId2"/>
    <p:sldId id="261" r:id="rId3"/>
    <p:sldId id="350" r:id="rId4"/>
    <p:sldId id="351" r:id="rId5"/>
    <p:sldId id="352" r:id="rId6"/>
    <p:sldId id="259" r:id="rId7"/>
    <p:sldId id="321" r:id="rId8"/>
    <p:sldId id="322" r:id="rId9"/>
    <p:sldId id="320" r:id="rId10"/>
    <p:sldId id="323" r:id="rId11"/>
    <p:sldId id="324" r:id="rId12"/>
    <p:sldId id="325" r:id="rId13"/>
    <p:sldId id="326" r:id="rId14"/>
    <p:sldId id="328" r:id="rId15"/>
    <p:sldId id="329" r:id="rId16"/>
    <p:sldId id="330" r:id="rId17"/>
    <p:sldId id="331" r:id="rId18"/>
    <p:sldId id="332" r:id="rId19"/>
    <p:sldId id="333" r:id="rId20"/>
    <p:sldId id="334" r:id="rId21"/>
    <p:sldId id="335" r:id="rId22"/>
    <p:sldId id="336" r:id="rId23"/>
    <p:sldId id="353" r:id="rId24"/>
    <p:sldId id="337" r:id="rId25"/>
    <p:sldId id="338" r:id="rId26"/>
    <p:sldId id="345" r:id="rId27"/>
    <p:sldId id="340" r:id="rId28"/>
    <p:sldId id="341" r:id="rId29"/>
    <p:sldId id="342" r:id="rId30"/>
    <p:sldId id="343" r:id="rId31"/>
    <p:sldId id="344" r:id="rId32"/>
    <p:sldId id="339" r:id="rId33"/>
    <p:sldId id="346" r:id="rId34"/>
    <p:sldId id="347" r:id="rId35"/>
    <p:sldId id="348" r:id="rId36"/>
    <p:sldId id="349" r:id="rId37"/>
    <p:sldId id="355"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55317" autoAdjust="0"/>
  </p:normalViewPr>
  <p:slideViewPr>
    <p:cSldViewPr snapToGrid="0" showGuides="1">
      <p:cViewPr varScale="1">
        <p:scale>
          <a:sx n="63" d="100"/>
          <a:sy n="63" d="100"/>
        </p:scale>
        <p:origin x="2379" y="3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7297C-06E1-4B62-AA21-F05F5B88E178}" type="datetimeFigureOut">
              <a:rPr lang="zh-CN" altLang="en-US" smtClean="0"/>
              <a:t>2026/1/29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01A80-0C67-4DC9-A141-0EE821935593}" type="slidenum">
              <a:rPr lang="zh-CN" altLang="en-US" smtClean="0"/>
              <a:t>‹#›</a:t>
            </a:fld>
            <a:endParaRPr lang="zh-CN" altLang="en-US"/>
          </a:p>
        </p:txBody>
      </p:sp>
    </p:spTree>
    <p:extLst>
      <p:ext uri="{BB962C8B-B14F-4D97-AF65-F5344CB8AC3E}">
        <p14:creationId xmlns:p14="http://schemas.microsoft.com/office/powerpoint/2010/main" val="280327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1</a:t>
            </a:fld>
            <a:endParaRPr lang="zh-CN" altLang="en-US"/>
          </a:p>
        </p:txBody>
      </p:sp>
    </p:spTree>
    <p:extLst>
      <p:ext uri="{BB962C8B-B14F-4D97-AF65-F5344CB8AC3E}">
        <p14:creationId xmlns:p14="http://schemas.microsoft.com/office/powerpoint/2010/main" val="3800468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还有，我们可能都听说过的自动驾驶，比如，我们现在家里开的车可能都有一定的辅助驾驶功能，可以自动停车，帮你在高速上定速巡航，等等。</a:t>
            </a:r>
            <a:endParaRPr lang="en-US" altLang="zh-CN" dirty="0"/>
          </a:p>
          <a:p>
            <a:pPr marL="171450" indent="-171450">
              <a:buFont typeface="Arial" panose="020B0604020202020204" pitchFamily="34" charset="0"/>
              <a:buChar char="•"/>
            </a:pPr>
            <a:r>
              <a:rPr lang="zh-CN" altLang="en-US" dirty="0"/>
              <a:t>这，其实也是人工智能。为什么？</a:t>
            </a:r>
            <a:endParaRPr lang="en-US" altLang="zh-CN" dirty="0"/>
          </a:p>
          <a:p>
            <a:pPr marL="171450" indent="-171450">
              <a:buFont typeface="Arial" panose="020B0604020202020204" pitchFamily="34" charset="0"/>
              <a:buChar char="•"/>
            </a:pPr>
            <a:r>
              <a:rPr lang="zh-CN" altLang="en-US" dirty="0"/>
              <a:t>因为，一辆车要能够自动上路，首先，它得理解基本交规吧，最简单的，红灯停，绿灯行。而且，一旦上了路，会出现各种状况，比如有行人突然窜出来，有人加塞等等，所以它还需要持续的不断地去进化</a:t>
            </a:r>
            <a:endParaRPr lang="en-US" altLang="zh-CN" dirty="0"/>
          </a:p>
          <a:p>
            <a:pPr marL="171450" indent="-171450">
              <a:buFont typeface="Arial" panose="020B0604020202020204" pitchFamily="34" charset="0"/>
              <a:buChar char="•"/>
            </a:pPr>
            <a:r>
              <a:rPr lang="zh-CN" altLang="en-US" dirty="0"/>
              <a:t>正是因为这样大量的学习，自动驾驶汽车才能在各种状况下，做出最好最安全的决定</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10</a:t>
            </a:fld>
            <a:endParaRPr lang="zh-CN" altLang="en-US"/>
          </a:p>
        </p:txBody>
      </p:sp>
    </p:spTree>
    <p:extLst>
      <p:ext uri="{BB962C8B-B14F-4D97-AF65-F5344CB8AC3E}">
        <p14:creationId xmlns:p14="http://schemas.microsoft.com/office/powerpoint/2010/main" val="500113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当然，和我们生活关系最紧密的，可能就是过去几年冒出来的各种聊天机器人了</a:t>
            </a:r>
            <a:endParaRPr lang="en-US" altLang="zh-CN" dirty="0"/>
          </a:p>
          <a:p>
            <a:pPr marL="171450" indent="-171450">
              <a:buFont typeface="Arial" panose="020B0604020202020204" pitchFamily="34" charset="0"/>
              <a:buChar char="•"/>
            </a:pPr>
            <a:r>
              <a:rPr lang="zh-CN" altLang="en-US" dirty="0"/>
              <a:t>国内有像是</a:t>
            </a:r>
            <a:r>
              <a:rPr lang="en-US" altLang="zh-CN" dirty="0" err="1"/>
              <a:t>Deepseek</a:t>
            </a:r>
            <a:r>
              <a:rPr lang="zh-CN" altLang="en-US" dirty="0"/>
              <a:t>和豆包，国外的像是</a:t>
            </a:r>
            <a:r>
              <a:rPr lang="en-US" altLang="zh-CN" dirty="0"/>
              <a:t>ChatGPT</a:t>
            </a:r>
            <a:r>
              <a:rPr lang="zh-CN" altLang="en-US" dirty="0"/>
              <a:t>和</a:t>
            </a:r>
            <a:r>
              <a:rPr lang="en-US" altLang="zh-CN" dirty="0"/>
              <a:t>Google</a:t>
            </a:r>
            <a:r>
              <a:rPr lang="zh-CN" altLang="en-US" dirty="0"/>
              <a:t>的</a:t>
            </a:r>
            <a:r>
              <a:rPr lang="en-US" altLang="zh-CN" dirty="0"/>
              <a:t>Gemini</a:t>
            </a:r>
          </a:p>
          <a:p>
            <a:pPr marL="171450" indent="-171450">
              <a:buFont typeface="Arial" panose="020B0604020202020204" pitchFamily="34" charset="0"/>
              <a:buChar char="•"/>
            </a:pPr>
            <a:r>
              <a:rPr lang="zh-CN" altLang="en-US" dirty="0"/>
              <a:t>到现在，我相信在做的各位，应该都多多少少用过了，当然，希望不是用来帮你写作业哈。</a:t>
            </a:r>
            <a:endParaRPr lang="en-US" altLang="zh-CN" dirty="0"/>
          </a:p>
          <a:p>
            <a:pPr marL="171450" indent="-171450">
              <a:buFont typeface="Arial" panose="020B0604020202020204" pitchFamily="34" charset="0"/>
              <a:buChar char="•"/>
            </a:pPr>
            <a:r>
              <a:rPr lang="zh-CN" altLang="en-US" dirty="0"/>
              <a:t>用的过程中，我们都会有一种感觉，这个机器人的回答和真人基本上没有区别，很多时候甚至比真人还要好得多</a:t>
            </a:r>
            <a:endParaRPr lang="en-US" altLang="zh-CN" dirty="0"/>
          </a:p>
          <a:p>
            <a:pPr marL="171450" indent="-171450">
              <a:buFont typeface="Arial" panose="020B0604020202020204" pitchFamily="34" charset="0"/>
              <a:buChar char="•"/>
            </a:pPr>
            <a:r>
              <a:rPr lang="zh-CN" altLang="en-US" dirty="0"/>
              <a:t>那这是怎么做到的呢？其实就是背后的大预言模型</a:t>
            </a:r>
            <a:r>
              <a:rPr lang="en-US" altLang="zh-CN" dirty="0"/>
              <a:t>LLM</a:t>
            </a:r>
            <a:r>
              <a:rPr lang="zh-CN" altLang="en-US" dirty="0"/>
              <a:t>学习了人类在互联网上的所有知识，从古到今</a:t>
            </a:r>
            <a:endParaRPr lang="en-US" altLang="zh-CN" dirty="0"/>
          </a:p>
          <a:p>
            <a:pPr marL="171450" indent="-171450">
              <a:buFont typeface="Arial" panose="020B0604020202020204" pitchFamily="34" charset="0"/>
              <a:buChar char="•"/>
            </a:pPr>
            <a:r>
              <a:rPr lang="zh-CN" altLang="en-US" dirty="0"/>
              <a:t>然后基于这些学到的知识，不管你问什么问题，它都能找到合适的答案</a:t>
            </a:r>
            <a:endParaRPr lang="en-US" altLang="zh-CN" dirty="0"/>
          </a:p>
          <a:p>
            <a:pPr marL="171450" indent="-171450">
              <a:buFont typeface="Arial" panose="020B0604020202020204" pitchFamily="34" charset="0"/>
              <a:buChar char="•"/>
            </a:pP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11</a:t>
            </a:fld>
            <a:endParaRPr lang="zh-CN" altLang="en-US"/>
          </a:p>
        </p:txBody>
      </p:sp>
    </p:spTree>
    <p:extLst>
      <p:ext uri="{BB962C8B-B14F-4D97-AF65-F5344CB8AC3E}">
        <p14:creationId xmlns:p14="http://schemas.microsoft.com/office/powerpoint/2010/main" val="4232741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好，看了这么多例子，大家有没有发现他们之间的一个很明显的共同特点呢？</a:t>
            </a:r>
            <a:endParaRPr lang="en-US" altLang="zh-CN" dirty="0"/>
          </a:p>
          <a:p>
            <a:pPr marL="171450" indent="-171450">
              <a:buFont typeface="Arial" panose="020B0604020202020204" pitchFamily="34" charset="0"/>
              <a:buChar char="•"/>
            </a:pPr>
            <a:r>
              <a:rPr lang="zh-CN" altLang="en-US" dirty="0"/>
              <a:t>没错，就是“学习”，社交</a:t>
            </a:r>
            <a:r>
              <a:rPr lang="en-US" altLang="zh-CN" dirty="0"/>
              <a:t>app</a:t>
            </a:r>
            <a:r>
              <a:rPr lang="zh-CN" altLang="en-US" dirty="0"/>
              <a:t>学习你的使用习惯，自动驾驶汽车学习交规路况，聊天机器人学习所有人类知识。它们之所以聪明，是因为会学习。</a:t>
            </a:r>
            <a:endParaRPr lang="en-US" altLang="zh-CN" dirty="0"/>
          </a:p>
          <a:p>
            <a:pPr marL="171450" indent="-171450">
              <a:buFont typeface="Arial" panose="020B0604020202020204" pitchFamily="34" charset="0"/>
              <a:buChar char="•"/>
            </a:pPr>
            <a:r>
              <a:rPr lang="zh-CN" altLang="en-US" dirty="0"/>
              <a:t>唯一不同的是，这里的学习者的是机器，而不是人</a:t>
            </a:r>
            <a:endParaRPr lang="en-US" altLang="zh-CN" dirty="0"/>
          </a:p>
          <a:p>
            <a:pPr marL="171450" indent="-171450">
              <a:buFont typeface="Arial" panose="020B0604020202020204" pitchFamily="34" charset="0"/>
              <a:buChar char="•"/>
            </a:pPr>
            <a:r>
              <a:rPr lang="zh-CN" altLang="en-US" dirty="0"/>
              <a:t>所以，就有了人工智能下面最重要，也是应用范围最广的一个分支：机器学习，</a:t>
            </a:r>
            <a:r>
              <a:rPr lang="en-US" altLang="zh-CN" dirty="0"/>
              <a:t>machine learning</a:t>
            </a:r>
            <a:r>
              <a:rPr lang="zh-CN" altLang="en-US" dirty="0"/>
              <a:t>。听起来就像魔法。</a:t>
            </a:r>
            <a:endParaRPr lang="en-US" altLang="zh-CN" dirty="0"/>
          </a:p>
          <a:p>
            <a:pPr marL="0" indent="0">
              <a:buFont typeface="Arial" panose="020B0604020202020204" pitchFamily="34" charset="0"/>
              <a:buNone/>
            </a:pPr>
            <a:endParaRPr lang="en-US" altLang="zh-CN" dirty="0"/>
          </a:p>
          <a:p>
            <a:pPr marL="171450" indent="-171450">
              <a:buFont typeface="Arial" panose="020B0604020202020204" pitchFamily="34" charset="0"/>
              <a:buChar char="•"/>
            </a:pP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12</a:t>
            </a:fld>
            <a:endParaRPr lang="zh-CN" altLang="en-US"/>
          </a:p>
        </p:txBody>
      </p:sp>
    </p:spTree>
    <p:extLst>
      <p:ext uri="{BB962C8B-B14F-4D97-AF65-F5344CB8AC3E}">
        <p14:creationId xmlns:p14="http://schemas.microsoft.com/office/powerpoint/2010/main" val="1612163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 </a:t>
            </a:r>
            <a:r>
              <a:rPr lang="zh-CN" altLang="en-US" dirty="0"/>
              <a:t>但是，机器，一堆冷冰冰的处理器，计算机代码，是怎么能够像人类一样去学习的呢？</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13</a:t>
            </a:fld>
            <a:endParaRPr lang="zh-CN" altLang="en-US"/>
          </a:p>
        </p:txBody>
      </p:sp>
    </p:spTree>
    <p:extLst>
      <p:ext uri="{BB962C8B-B14F-4D97-AF65-F5344CB8AC3E}">
        <p14:creationId xmlns:p14="http://schemas.microsoft.com/office/powerpoint/2010/main" val="1493314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回答这个问题之前，我们先来玩一个互动游戏</a:t>
            </a:r>
            <a:endParaRPr lang="en-US" altLang="zh-CN" dirty="0"/>
          </a:p>
          <a:p>
            <a:pPr marL="171450" indent="-171450">
              <a:buFont typeface="Arial" panose="020B0604020202020204" pitchFamily="34" charset="0"/>
              <a:buChar char="•"/>
            </a:pPr>
            <a:r>
              <a:rPr lang="zh-CN" altLang="en-US" dirty="0"/>
              <a:t>有人能够告诉我这张照片里的是什么动物吗？大家可以在聊天窗口里打一下</a:t>
            </a:r>
            <a:endParaRPr lang="en-US" altLang="zh-CN" dirty="0"/>
          </a:p>
          <a:p>
            <a:pPr marL="171450" indent="-171450">
              <a:buFont typeface="Arial" panose="020B0604020202020204" pitchFamily="34" charset="0"/>
              <a:buChar char="•"/>
            </a:pPr>
            <a:r>
              <a:rPr lang="zh-CN" altLang="en-US" dirty="0"/>
              <a:t>啊，羊驼没有错，但只回答对了一半，因为里面有两种不同的动物！我以前带儿子去动物园的时候也经常弄错</a:t>
            </a:r>
            <a:endParaRPr lang="en-US" altLang="zh-CN" dirty="0"/>
          </a:p>
          <a:p>
            <a:pPr marL="171450" indent="-171450">
              <a:buFont typeface="Arial" panose="020B0604020202020204" pitchFamily="34" charset="0"/>
              <a:buChar char="•"/>
            </a:pPr>
            <a:r>
              <a:rPr lang="zh-CN" altLang="en-US" dirty="0"/>
              <a:t>左边的确实是羊驼，英文叫</a:t>
            </a:r>
            <a:r>
              <a:rPr lang="en-US" altLang="zh-CN" dirty="0"/>
              <a:t>Alpaca</a:t>
            </a:r>
            <a:r>
              <a:rPr lang="zh-CN" altLang="en-US" dirty="0"/>
              <a:t>，但是右边的是“大羊驼”，英文叫</a:t>
            </a:r>
            <a:r>
              <a:rPr lang="en-US" altLang="zh-CN" dirty="0"/>
              <a:t>Llama</a:t>
            </a:r>
            <a:r>
              <a:rPr lang="zh-CN" altLang="en-US" dirty="0"/>
              <a:t>，它们虽然是近亲，但却是不同的两个物种。这里我们觉得中文翻译缺少点创意啊</a:t>
            </a:r>
            <a:endParaRPr lang="en-US" altLang="zh-CN" dirty="0"/>
          </a:p>
          <a:p>
            <a:pPr marL="171450" indent="-171450">
              <a:buFont typeface="Arial" panose="020B0604020202020204" pitchFamily="34" charset="0"/>
              <a:buChar char="•"/>
            </a:pPr>
            <a:r>
              <a:rPr lang="zh-CN" altLang="en-US" dirty="0"/>
              <a:t>那接下来这个游戏就是，我会给大家看</a:t>
            </a:r>
            <a:r>
              <a:rPr lang="en-US" altLang="zh-CN" dirty="0"/>
              <a:t>8</a:t>
            </a:r>
            <a:r>
              <a:rPr lang="zh-CN" altLang="en-US" dirty="0"/>
              <a:t>张照片，然后，大家猜是</a:t>
            </a:r>
            <a:r>
              <a:rPr lang="en-US" altLang="zh-CN" dirty="0"/>
              <a:t>alpaca</a:t>
            </a:r>
            <a:r>
              <a:rPr lang="zh-CN" altLang="en-US" dirty="0"/>
              <a:t>还是</a:t>
            </a:r>
            <a:r>
              <a:rPr lang="en-US" altLang="zh-CN" dirty="0"/>
              <a:t>llama</a:t>
            </a:r>
            <a:r>
              <a:rPr lang="zh-CN" altLang="en-US" dirty="0"/>
              <a:t>，每张我都会给出标准答案，最后，看看大家能不能总结出该怎么样区分这两个动物</a:t>
            </a:r>
            <a:endParaRPr lang="en-US" altLang="zh-CN" dirty="0"/>
          </a:p>
          <a:p>
            <a:pPr marL="171450" indent="-171450">
              <a:buFont typeface="Arial" panose="020B0604020202020204" pitchFamily="34" charset="0"/>
              <a:buChar char="•"/>
            </a:pP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14</a:t>
            </a:fld>
            <a:endParaRPr lang="zh-CN" altLang="en-US"/>
          </a:p>
        </p:txBody>
      </p:sp>
    </p:spTree>
    <p:extLst>
      <p:ext uri="{BB962C8B-B14F-4D97-AF65-F5344CB8AC3E}">
        <p14:creationId xmlns:p14="http://schemas.microsoft.com/office/powerpoint/2010/main" val="312897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 </a:t>
            </a:r>
            <a:r>
              <a:rPr lang="zh-CN" altLang="en-US" dirty="0"/>
              <a:t>好，第一张</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15</a:t>
            </a:fld>
            <a:endParaRPr lang="zh-CN" altLang="en-US"/>
          </a:p>
        </p:txBody>
      </p:sp>
    </p:spTree>
    <p:extLst>
      <p:ext uri="{BB962C8B-B14F-4D97-AF65-F5344CB8AC3E}">
        <p14:creationId xmlns:p14="http://schemas.microsoft.com/office/powerpoint/2010/main" val="4292543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19</a:t>
            </a:fld>
            <a:endParaRPr lang="zh-CN" altLang="en-US"/>
          </a:p>
        </p:txBody>
      </p:sp>
    </p:spTree>
    <p:extLst>
      <p:ext uri="{BB962C8B-B14F-4D97-AF65-F5344CB8AC3E}">
        <p14:creationId xmlns:p14="http://schemas.microsoft.com/office/powerpoint/2010/main" val="2495807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好，八张都看完了，我把它们放一起了，有人能告诉我，应该怎么区分</a:t>
            </a:r>
            <a:r>
              <a:rPr lang="en-US" altLang="zh-CN" dirty="0"/>
              <a:t>Alpaca</a:t>
            </a:r>
            <a:r>
              <a:rPr lang="zh-CN" altLang="en-US" dirty="0"/>
              <a:t>和</a:t>
            </a:r>
            <a:r>
              <a:rPr lang="en-US" altLang="zh-CN" dirty="0"/>
              <a:t>Llama</a:t>
            </a:r>
            <a:r>
              <a:rPr lang="zh-CN" altLang="en-US" dirty="0"/>
              <a:t>吗？</a:t>
            </a:r>
            <a:endParaRPr lang="en-US" altLang="zh-CN" dirty="0"/>
          </a:p>
          <a:p>
            <a:pPr marL="171450" indent="-171450">
              <a:buFont typeface="Arial" panose="020B0604020202020204" pitchFamily="34" charset="0"/>
              <a:buChar char="•"/>
            </a:pPr>
            <a:r>
              <a:rPr lang="zh-CN" altLang="en-US" dirty="0"/>
              <a:t>。。。</a:t>
            </a:r>
            <a:endParaRPr lang="en-US" altLang="zh-CN" dirty="0"/>
          </a:p>
          <a:p>
            <a:pPr marL="171450" indent="-171450">
              <a:buFont typeface="Arial" panose="020B0604020202020204" pitchFamily="34" charset="0"/>
              <a:buChar char="•"/>
            </a:pPr>
            <a:r>
              <a:rPr lang="zh-CN" altLang="en-US" dirty="0"/>
              <a:t>非常好，你看，我们从完全不知道有两种羊驼，到现在能够把他们区分开来，这不就是个学习过程吗？</a:t>
            </a:r>
            <a:endParaRPr lang="en-US" altLang="zh-CN" dirty="0"/>
          </a:p>
          <a:p>
            <a:pPr marL="171450" indent="-171450">
              <a:buFont typeface="Arial" panose="020B0604020202020204" pitchFamily="34" charset="0"/>
              <a:buChar char="•"/>
            </a:pPr>
            <a:r>
              <a:rPr lang="zh-CN" altLang="en-US" dirty="0"/>
              <a:t>然后我想想让大家仔细想想，你是怎么学的？</a:t>
            </a:r>
            <a:endParaRPr lang="en-US" altLang="zh-CN" dirty="0"/>
          </a:p>
          <a:p>
            <a:pPr marL="171450" indent="-171450">
              <a:buFont typeface="Arial" panose="020B0604020202020204" pitchFamily="34" charset="0"/>
              <a:buChar char="•"/>
            </a:pPr>
            <a:r>
              <a:rPr lang="zh-CN" altLang="en-US" dirty="0"/>
              <a:t>可能一开始，就是瞎猜，有可能对也有可能错。但不管对错，知道了正确答案后，你就开始慢慢发现每个物种的具体特点了，对吧？</a:t>
            </a:r>
            <a:endParaRPr lang="en-US" altLang="zh-CN" dirty="0"/>
          </a:p>
          <a:p>
            <a:pPr marL="171450" indent="-171450">
              <a:buFont typeface="Arial" panose="020B0604020202020204" pitchFamily="34" charset="0"/>
              <a:buChar char="•"/>
            </a:pPr>
            <a:r>
              <a:rPr lang="zh-CN" altLang="en-US" dirty="0"/>
              <a:t>然后，当你看了越来越多照片，这些特点就越来越明显，记忆也就越来越深刻了。</a:t>
            </a:r>
            <a:endParaRPr lang="en-US" altLang="zh-CN" dirty="0"/>
          </a:p>
          <a:p>
            <a:pPr marL="171450" indent="-171450">
              <a:buFont typeface="Arial" panose="020B0604020202020204" pitchFamily="34" charset="0"/>
              <a:buChar char="•"/>
            </a:pPr>
            <a:r>
              <a:rPr lang="zh-CN" altLang="en-US" dirty="0"/>
              <a:t>再然后，如果有人给你一张新的照片，你就大概率能够准确判断这究竟是</a:t>
            </a:r>
            <a:r>
              <a:rPr lang="en-US" altLang="zh-CN" dirty="0"/>
              <a:t>alpaca</a:t>
            </a:r>
            <a:r>
              <a:rPr lang="zh-CN" altLang="en-US" dirty="0"/>
              <a:t>还是</a:t>
            </a:r>
            <a:r>
              <a:rPr lang="en-US" altLang="zh-CN" dirty="0"/>
              <a:t>llama</a:t>
            </a:r>
            <a:r>
              <a:rPr lang="zh-CN" altLang="en-US" dirty="0"/>
              <a:t>了</a:t>
            </a:r>
            <a:endParaRPr lang="en-US" altLang="zh-CN" dirty="0"/>
          </a:p>
          <a:p>
            <a:pPr marL="171450" indent="-171450">
              <a:buFont typeface="Arial" panose="020B0604020202020204" pitchFamily="34" charset="0"/>
              <a:buChar char="•"/>
            </a:pPr>
            <a:r>
              <a:rPr lang="zh-CN" altLang="en-US" dirty="0"/>
              <a:t>这是我们的学习过程，那机器呢？</a:t>
            </a:r>
            <a:endParaRPr lang="en-US" altLang="zh-CN" dirty="0"/>
          </a:p>
          <a:p>
            <a:pPr marL="171450" indent="-171450">
              <a:buFont typeface="Arial" panose="020B0604020202020204" pitchFamily="34" charset="0"/>
              <a:buChar char="•"/>
            </a:pP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23</a:t>
            </a:fld>
            <a:endParaRPr lang="zh-CN" altLang="en-US"/>
          </a:p>
        </p:txBody>
      </p:sp>
    </p:spTree>
    <p:extLst>
      <p:ext uri="{BB962C8B-B14F-4D97-AF65-F5344CB8AC3E}">
        <p14:creationId xmlns:p14="http://schemas.microsoft.com/office/powerpoint/2010/main" val="672275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其实也是非常类似的</a:t>
            </a:r>
            <a:endParaRPr lang="en-US" altLang="zh-CN" dirty="0"/>
          </a:p>
          <a:p>
            <a:pPr marL="171450" indent="-171450">
              <a:buFont typeface="Arial" panose="020B0604020202020204" pitchFamily="34" charset="0"/>
              <a:buChar char="•"/>
            </a:pPr>
            <a:r>
              <a:rPr lang="zh-CN" altLang="en-US" dirty="0"/>
              <a:t>要让</a:t>
            </a:r>
            <a:r>
              <a:rPr lang="en-US" altLang="zh-CN" dirty="0"/>
              <a:t>AI</a:t>
            </a:r>
            <a:r>
              <a:rPr lang="zh-CN" altLang="en-US" dirty="0"/>
              <a:t>能够区分这两种动物，我们遵循几乎所有机器学习都会做的三个步骤，</a:t>
            </a:r>
            <a:endParaRPr lang="en-US" altLang="zh-CN" dirty="0"/>
          </a:p>
          <a:p>
            <a:pPr marL="171450" indent="-171450">
              <a:buFont typeface="Arial" panose="020B0604020202020204" pitchFamily="34" charset="0"/>
              <a:buChar char="•"/>
            </a:pPr>
            <a:r>
              <a:rPr lang="zh-CN" altLang="en-US" dirty="0"/>
              <a:t>首先，先找到很多</a:t>
            </a:r>
            <a:r>
              <a:rPr lang="en-US" altLang="zh-CN" dirty="0"/>
              <a:t>alpaca</a:t>
            </a:r>
            <a:r>
              <a:rPr lang="zh-CN" altLang="en-US" dirty="0"/>
              <a:t>和</a:t>
            </a:r>
            <a:r>
              <a:rPr lang="en-US" altLang="zh-CN" dirty="0"/>
              <a:t>llama</a:t>
            </a:r>
            <a:r>
              <a:rPr lang="zh-CN" altLang="en-US" dirty="0"/>
              <a:t>的照片，把他们分成两类，标注清楚了，这就像是我刚才给一遍给大家看图片，一遍给出正确答案。这一步叫做“收据手机”，</a:t>
            </a:r>
            <a:r>
              <a:rPr lang="en-US" altLang="zh-CN" dirty="0"/>
              <a:t>Data Collection</a:t>
            </a:r>
          </a:p>
          <a:p>
            <a:pPr marL="171450" indent="-171450">
              <a:buFont typeface="Arial" panose="020B0604020202020204" pitchFamily="34" charset="0"/>
              <a:buChar char="•"/>
            </a:pPr>
            <a:r>
              <a:rPr lang="zh-CN" altLang="en-US" dirty="0"/>
              <a:t>第二步，我们准备一个机器学习模型，可以把它想象成我们的大脑，一开始就是一张白纸，啥也不知道。然后，把所有图片喂给这个模型，模型就开始“学习”了，一点一点去发现两种动物的不同特征。我们管这一步叫做“模型训练”</a:t>
            </a:r>
            <a:r>
              <a:rPr lang="en-US" altLang="zh-CN" dirty="0"/>
              <a:t>model training</a:t>
            </a:r>
            <a:r>
              <a:rPr lang="zh-CN" altLang="en-US" dirty="0"/>
              <a:t>。</a:t>
            </a:r>
            <a:endParaRPr lang="en-US" altLang="zh-CN" dirty="0"/>
          </a:p>
          <a:p>
            <a:pPr marL="171450" indent="-171450">
              <a:buFont typeface="Arial" panose="020B0604020202020204" pitchFamily="34" charset="0"/>
              <a:buChar char="•"/>
            </a:pPr>
            <a:r>
              <a:rPr lang="zh-CN" altLang="en-US" dirty="0"/>
              <a:t>最后，训练好的模型就好比做完刚才哪个游戏之后我们的大脑，能够做出各种判断和预测，比如非常轻松地区分</a:t>
            </a:r>
            <a:r>
              <a:rPr lang="en-US" altLang="zh-CN" dirty="0"/>
              <a:t>alpaca</a:t>
            </a:r>
            <a:r>
              <a:rPr lang="zh-CN" altLang="en-US" dirty="0"/>
              <a:t>和</a:t>
            </a:r>
            <a:r>
              <a:rPr lang="en-US" altLang="zh-CN" dirty="0"/>
              <a:t>llama</a:t>
            </a:r>
            <a:r>
              <a:rPr lang="zh-CN" altLang="en-US" dirty="0"/>
              <a:t>了。这一步叫“</a:t>
            </a:r>
            <a:r>
              <a:rPr lang="en-US" altLang="zh-CN" dirty="0"/>
              <a:t>predict</a:t>
            </a:r>
            <a:r>
              <a:rPr lang="zh-CN" altLang="en-US" dirty="0"/>
              <a:t>”</a:t>
            </a:r>
            <a:endParaRPr lang="en-US" altLang="zh-CN" dirty="0"/>
          </a:p>
          <a:p>
            <a:pPr marL="171450" indent="-171450">
              <a:buFont typeface="Arial" panose="020B0604020202020204" pitchFamily="34" charset="0"/>
              <a:buChar char="•"/>
            </a:pPr>
            <a:r>
              <a:rPr lang="zh-CN" altLang="en-US" dirty="0"/>
              <a:t>所以你看，机器学习的方式其实是和我们人类非常类似的</a:t>
            </a:r>
            <a:endParaRPr lang="en-US" altLang="zh-CN" dirty="0"/>
          </a:p>
          <a:p>
            <a:pPr marL="171450" indent="-171450">
              <a:buFont typeface="Arial" panose="020B0604020202020204" pitchFamily="34" charset="0"/>
              <a:buChar char="•"/>
            </a:pP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24</a:t>
            </a:fld>
            <a:endParaRPr lang="zh-CN" altLang="en-US"/>
          </a:p>
        </p:txBody>
      </p:sp>
    </p:spTree>
    <p:extLst>
      <p:ext uri="{BB962C8B-B14F-4D97-AF65-F5344CB8AC3E}">
        <p14:creationId xmlns:p14="http://schemas.microsoft.com/office/powerpoint/2010/main" val="3627844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好，到这里，我们都已经是机器学习专家了，接下来就是上手做些好玩的东西了</a:t>
            </a:r>
            <a:endParaRPr lang="en-US" altLang="zh-CN" dirty="0"/>
          </a:p>
          <a:p>
            <a:pPr marL="171450" indent="-171450">
              <a:buFont typeface="Arial" panose="020B0604020202020204" pitchFamily="34" charset="0"/>
              <a:buChar char="•"/>
            </a:pPr>
            <a:r>
              <a:rPr lang="zh-CN" altLang="en-US" dirty="0"/>
              <a:t>因为我自己很喜欢旅游，对各种建筑也感兴趣，所以想做一个有</a:t>
            </a:r>
            <a:r>
              <a:rPr lang="en-US" altLang="zh-CN" dirty="0"/>
              <a:t>AI</a:t>
            </a:r>
            <a:r>
              <a:rPr lang="zh-CN" altLang="en-US" dirty="0"/>
              <a:t>功能手机导游</a:t>
            </a:r>
            <a:r>
              <a:rPr lang="en-US" altLang="zh-CN" dirty="0"/>
              <a:t>APP</a:t>
            </a: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25</a:t>
            </a:fld>
            <a:endParaRPr lang="zh-CN" altLang="en-US"/>
          </a:p>
        </p:txBody>
      </p:sp>
    </p:spTree>
    <p:extLst>
      <p:ext uri="{BB962C8B-B14F-4D97-AF65-F5344CB8AC3E}">
        <p14:creationId xmlns:p14="http://schemas.microsoft.com/office/powerpoint/2010/main" val="3388994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之前很多年在英国留学，获得了计算机博士</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2</a:t>
            </a:fld>
            <a:endParaRPr lang="zh-CN" altLang="en-US"/>
          </a:p>
        </p:txBody>
      </p:sp>
    </p:spTree>
    <p:extLst>
      <p:ext uri="{BB962C8B-B14F-4D97-AF65-F5344CB8AC3E}">
        <p14:creationId xmlns:p14="http://schemas.microsoft.com/office/powerpoint/2010/main" val="465791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但在介绍这个</a:t>
            </a:r>
            <a:r>
              <a:rPr lang="en-US" altLang="zh-CN" dirty="0"/>
              <a:t>app</a:t>
            </a:r>
            <a:r>
              <a:rPr lang="zh-CN" altLang="en-US" dirty="0"/>
              <a:t>之前，我们再来一个互动环节</a:t>
            </a:r>
            <a:endParaRPr lang="en-US" altLang="zh-CN" dirty="0"/>
          </a:p>
          <a:p>
            <a:pPr marL="171450" indent="-171450">
              <a:buFont typeface="Arial" panose="020B0604020202020204" pitchFamily="34" charset="0"/>
              <a:buChar char="•"/>
            </a:pPr>
            <a:r>
              <a:rPr lang="zh-CN" altLang="en-US" dirty="0"/>
              <a:t>不知道在坐的小朋友有没有去过伦敦旅游的，不过没关系，想象你现在第一次来到了伦敦，你和爸爸妈妈走在路上，非常好奇，东看看，西看看，什么都想了解一下。</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26</a:t>
            </a:fld>
            <a:endParaRPr lang="zh-CN" altLang="en-US"/>
          </a:p>
        </p:txBody>
      </p:sp>
    </p:spTree>
    <p:extLst>
      <p:ext uri="{BB962C8B-B14F-4D97-AF65-F5344CB8AC3E}">
        <p14:creationId xmlns:p14="http://schemas.microsoft.com/office/powerpoint/2010/main" val="1593378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zh-CN" dirty="0"/>
          </a:p>
          <a:p>
            <a:pPr marL="171450" indent="-171450">
              <a:buFont typeface="Arial" panose="020B0604020202020204" pitchFamily="34" charset="0"/>
              <a:buChar char="•"/>
            </a:pPr>
            <a:r>
              <a:rPr lang="zh-CN" altLang="en-US" dirty="0"/>
              <a:t>然后，你突然看到了这个建筑。有小朋友知道这是什么吗？</a:t>
            </a:r>
            <a:endParaRPr lang="en-US" altLang="zh-CN" dirty="0"/>
          </a:p>
          <a:p>
            <a:pPr marL="171450" indent="-171450">
              <a:buFont typeface="Arial" panose="020B0604020202020204" pitchFamily="34" charset="0"/>
              <a:buChar char="•"/>
            </a:pPr>
            <a:r>
              <a:rPr lang="zh-CN" altLang="en-US" dirty="0"/>
              <a:t>没错，这就是全英国最著名的标志性建筑大笨钟，</a:t>
            </a:r>
            <a:r>
              <a:rPr lang="en-US" altLang="zh-CN" dirty="0"/>
              <a:t>big ben</a:t>
            </a:r>
          </a:p>
          <a:p>
            <a:pPr marL="171450" indent="-171450">
              <a:buFont typeface="Arial" panose="020B0604020202020204" pitchFamily="34" charset="0"/>
              <a:buChar char="•"/>
            </a:pPr>
            <a:r>
              <a:rPr lang="zh-CN" altLang="en-US" dirty="0"/>
              <a:t>因为实在太有名了，就算没去过伦敦，也应该经常在电视和网上见到过。</a:t>
            </a:r>
            <a:endParaRPr lang="en-US" altLang="zh-CN"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27</a:t>
            </a:fld>
            <a:endParaRPr lang="zh-CN" altLang="en-US"/>
          </a:p>
        </p:txBody>
      </p:sp>
    </p:spTree>
    <p:extLst>
      <p:ext uri="{BB962C8B-B14F-4D97-AF65-F5344CB8AC3E}">
        <p14:creationId xmlns:p14="http://schemas.microsoft.com/office/powerpoint/2010/main" val="231368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zh-CN" dirty="0"/>
          </a:p>
          <a:p>
            <a:pPr marL="171450" indent="-171450">
              <a:buFont typeface="Arial" panose="020B0604020202020204" pitchFamily="34" charset="0"/>
              <a:buChar char="•"/>
            </a:pPr>
            <a:r>
              <a:rPr lang="zh-CN" altLang="en-US" dirty="0"/>
              <a:t>好，你继续沿着泰晤士河往下走了几公里，一抬头，看到个这座桥，哎，非常有特色！</a:t>
            </a:r>
            <a:endParaRPr lang="en-US" altLang="zh-CN" dirty="0"/>
          </a:p>
          <a:p>
            <a:pPr marL="171450" indent="-171450">
              <a:buFont typeface="Arial" panose="020B0604020202020204" pitchFamily="34" charset="0"/>
              <a:buChar char="•"/>
            </a:pPr>
            <a:r>
              <a:rPr lang="zh-CN" altLang="en-US" dirty="0"/>
              <a:t>有小朋友认知这个建筑吗？</a:t>
            </a:r>
            <a:endParaRPr lang="en-US" altLang="zh-CN" dirty="0"/>
          </a:p>
          <a:p>
            <a:pPr marL="171450" indent="-171450">
              <a:buFont typeface="Arial" panose="020B0604020202020204" pitchFamily="34" charset="0"/>
              <a:buChar char="•"/>
            </a:pPr>
            <a:r>
              <a:rPr lang="zh-CN" altLang="en-US" dirty="0"/>
              <a:t>啊，这次知道的人就少了一些，这座桥叫“</a:t>
            </a:r>
            <a:r>
              <a:rPr lang="en-US" altLang="zh-CN" dirty="0"/>
              <a:t>Tower bridge</a:t>
            </a:r>
            <a:r>
              <a:rPr lang="zh-CN" altLang="en-US" dirty="0"/>
              <a:t>”，当时非常有名。</a:t>
            </a:r>
            <a:endParaRPr lang="en-US" altLang="zh-CN" dirty="0"/>
          </a:p>
          <a:p>
            <a:pPr marL="171450" indent="-171450">
              <a:buFont typeface="Arial" panose="020B0604020202020204" pitchFamily="34" charset="0"/>
              <a:buChar char="•"/>
            </a:pPr>
            <a:r>
              <a:rPr lang="zh-CN" altLang="en-US" dirty="0"/>
              <a:t>工业革命时代，有很多大型船只来往于外海和泰晤士港口之间，所以为了能够让他们通行，这座桥的桥面是可以开合的，这在当时也算是个工程奇迹了。</a:t>
            </a:r>
            <a:endParaRPr lang="en-US" altLang="zh-CN" dirty="0"/>
          </a:p>
          <a:p>
            <a:pPr marL="171450" indent="-171450">
              <a:buFont typeface="Arial" panose="020B0604020202020204" pitchFamily="34" charset="0"/>
              <a:buChar char="•"/>
            </a:pPr>
            <a:r>
              <a:rPr lang="zh-CN" altLang="en-US" dirty="0"/>
              <a:t>大家小时候可能都听过一首歌，</a:t>
            </a:r>
            <a:r>
              <a:rPr lang="en-US" altLang="zh-CN" dirty="0" err="1"/>
              <a:t>london</a:t>
            </a:r>
            <a:r>
              <a:rPr lang="en-US" altLang="zh-CN" dirty="0"/>
              <a:t> bridge is falling down, falling down falling down</a:t>
            </a:r>
            <a:r>
              <a:rPr lang="zh-CN" altLang="en-US" dirty="0"/>
              <a:t>。很多人以为里面的</a:t>
            </a:r>
            <a:r>
              <a:rPr lang="en-US" altLang="zh-CN" dirty="0"/>
              <a:t>London bridge</a:t>
            </a:r>
            <a:r>
              <a:rPr lang="zh-CN" altLang="en-US" dirty="0"/>
              <a:t>就是指的“</a:t>
            </a:r>
            <a:r>
              <a:rPr lang="en-US" altLang="zh-CN" dirty="0"/>
              <a:t>tower bridge</a:t>
            </a:r>
            <a:r>
              <a:rPr lang="zh-CN" altLang="en-US" dirty="0"/>
              <a:t>”，但其实不是，离塔桥两三公里的地方有另外一座桥，确实叫</a:t>
            </a:r>
            <a:r>
              <a:rPr lang="en-US" altLang="zh-CN" dirty="0"/>
              <a:t>London bridge</a:t>
            </a:r>
            <a:r>
              <a:rPr lang="zh-CN" altLang="en-US" dirty="0"/>
              <a:t>，只不过那座桥实在没什么特色。</a:t>
            </a:r>
            <a:endParaRPr lang="en-US" altLang="zh-CN" dirty="0"/>
          </a:p>
          <a:p>
            <a:pPr marL="171450" indent="-171450">
              <a:buFont typeface="Arial" panose="020B0604020202020204" pitchFamily="34" charset="0"/>
              <a:buChar char="•"/>
            </a:pPr>
            <a:endParaRPr lang="en-US" altLang="zh-CN"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28</a:t>
            </a:fld>
            <a:endParaRPr lang="zh-CN" altLang="en-US"/>
          </a:p>
        </p:txBody>
      </p:sp>
    </p:spTree>
    <p:extLst>
      <p:ext uri="{BB962C8B-B14F-4D97-AF65-F5344CB8AC3E}">
        <p14:creationId xmlns:p14="http://schemas.microsoft.com/office/powerpoint/2010/main" val="1495909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好，你跨国</a:t>
            </a:r>
            <a:r>
              <a:rPr lang="en-US" altLang="zh-CN" dirty="0"/>
              <a:t>tower bridge</a:t>
            </a:r>
            <a:r>
              <a:rPr lang="zh-CN" altLang="en-US" dirty="0"/>
              <a:t>，来到了河对岸，突然看到这个像古堡一样的建筑，而且很多人在外面排队，感觉应该是个景点</a:t>
            </a:r>
            <a:endParaRPr lang="en-US" altLang="zh-CN" dirty="0"/>
          </a:p>
          <a:p>
            <a:pPr marL="171450" indent="-171450">
              <a:buFont typeface="Arial" panose="020B0604020202020204" pitchFamily="34" charset="0"/>
              <a:buChar char="•"/>
            </a:pPr>
            <a:r>
              <a:rPr lang="zh-CN" altLang="en-US" dirty="0"/>
              <a:t>有小朋友知道这个的吗？</a:t>
            </a:r>
            <a:endParaRPr lang="en-US" altLang="zh-CN" dirty="0"/>
          </a:p>
          <a:p>
            <a:pPr marL="171450" indent="-171450">
              <a:buFont typeface="Arial" panose="020B0604020202020204" pitchFamily="34" charset="0"/>
              <a:buChar char="•"/>
            </a:pPr>
            <a:r>
              <a:rPr lang="zh-CN" altLang="en-US" dirty="0"/>
              <a:t>哈哈，看来没什么人了！</a:t>
            </a:r>
            <a:endParaRPr lang="en-US" altLang="zh-CN" dirty="0"/>
          </a:p>
          <a:p>
            <a:pPr marL="171450" indent="-171450">
              <a:buFont typeface="Arial" panose="020B0604020202020204" pitchFamily="34" charset="0"/>
              <a:buChar char="•"/>
            </a:pPr>
            <a:r>
              <a:rPr lang="zh-CN" altLang="en-US" dirty="0"/>
              <a:t>这叫“</a:t>
            </a:r>
            <a:r>
              <a:rPr lang="en-US" altLang="zh-CN" dirty="0"/>
              <a:t>Tower of London</a:t>
            </a:r>
            <a:r>
              <a:rPr lang="zh-CN" altLang="en-US" dirty="0"/>
              <a:t>”伦敦塔，有一千多年历史。</a:t>
            </a:r>
            <a:endParaRPr lang="en-US" altLang="zh-CN" dirty="0"/>
          </a:p>
          <a:p>
            <a:pPr marL="171450" indent="-171450">
              <a:buFont typeface="Arial" panose="020B0604020202020204" pitchFamily="34" charset="0"/>
              <a:buChar char="•"/>
            </a:pPr>
            <a:r>
              <a:rPr lang="zh-CN" altLang="en-US" dirty="0"/>
              <a:t>最早是作为皇室宫殿和堡垒建造的，但后来变成了一座非常著名的监狱</a:t>
            </a:r>
            <a:endParaRPr lang="en-US" altLang="zh-CN" dirty="0"/>
          </a:p>
          <a:p>
            <a:pPr marL="171450" indent="-171450">
              <a:buFont typeface="Arial" panose="020B0604020202020204" pitchFamily="34" charset="0"/>
              <a:buChar char="•"/>
            </a:pPr>
            <a:r>
              <a:rPr lang="zh-CN" altLang="en-US" dirty="0"/>
              <a:t>英国皇室成员在此关押和处决</a:t>
            </a:r>
            <a:endParaRPr lang="en-US" altLang="zh-CN" dirty="0"/>
          </a:p>
          <a:p>
            <a:pPr marL="171450" indent="-171450">
              <a:buFont typeface="Arial" panose="020B0604020202020204" pitchFamily="34" charset="0"/>
              <a:buChar char="•"/>
            </a:pPr>
            <a:endParaRPr lang="en-US" altLang="zh-CN"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29</a:t>
            </a:fld>
            <a:endParaRPr lang="zh-CN" altLang="en-US"/>
          </a:p>
        </p:txBody>
      </p:sp>
    </p:spTree>
    <p:extLst>
      <p:ext uri="{BB962C8B-B14F-4D97-AF65-F5344CB8AC3E}">
        <p14:creationId xmlns:p14="http://schemas.microsoft.com/office/powerpoint/2010/main" val="165138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好继续我们的伦敦游，有人知道这个吗？或者说就算不知道，能猜一下塔的作用吗？</a:t>
            </a:r>
            <a:endParaRPr lang="en-US" altLang="zh-CN" dirty="0"/>
          </a:p>
          <a:p>
            <a:pPr marL="171450" indent="-171450">
              <a:buFont typeface="Arial" panose="020B0604020202020204" pitchFamily="34" charset="0"/>
              <a:buChar char="•"/>
            </a:pPr>
            <a:r>
              <a:rPr lang="zh-CN" altLang="en-US" dirty="0"/>
              <a:t>没错，这曾经是伦敦最大的发电站，叫</a:t>
            </a:r>
            <a:r>
              <a:rPr lang="en-US" altLang="zh-CN" dirty="0"/>
              <a:t>Battersea Power Station</a:t>
            </a:r>
            <a:r>
              <a:rPr lang="zh-CN" altLang="en-US" dirty="0"/>
              <a:t>，巴特西发电站。</a:t>
            </a:r>
            <a:endParaRPr lang="en-US" altLang="zh-CN" dirty="0"/>
          </a:p>
          <a:p>
            <a:pPr marL="171450" indent="-171450">
              <a:buFont typeface="Arial" panose="020B0604020202020204" pitchFamily="34" charset="0"/>
              <a:buChar char="•"/>
            </a:pPr>
            <a:r>
              <a:rPr lang="zh-CN" altLang="en-US" dirty="0"/>
              <a:t>不过后来因为污染问题，</a:t>
            </a:r>
            <a:r>
              <a:rPr lang="en-US" altLang="zh-CN" dirty="0"/>
              <a:t>80</a:t>
            </a:r>
            <a:r>
              <a:rPr lang="zh-CN" altLang="en-US" dirty="0"/>
              <a:t>年代就关闭了，一直闲置的</a:t>
            </a:r>
            <a:r>
              <a:rPr lang="en-US" altLang="zh-CN" dirty="0"/>
              <a:t>30</a:t>
            </a:r>
            <a:r>
              <a:rPr lang="zh-CN" altLang="en-US" dirty="0"/>
              <a:t>多年</a:t>
            </a:r>
            <a:endParaRPr lang="en-US" altLang="zh-CN" dirty="0"/>
          </a:p>
          <a:p>
            <a:pPr marL="171450" indent="-171450">
              <a:buFont typeface="Arial" panose="020B0604020202020204" pitchFamily="34" charset="0"/>
              <a:buChar char="•"/>
            </a:pPr>
            <a:r>
              <a:rPr lang="zh-CN" altLang="en-US" dirty="0"/>
              <a:t>十几年前，</a:t>
            </a:r>
            <a:r>
              <a:rPr lang="en-US" altLang="zh-CN" dirty="0"/>
              <a:t>12</a:t>
            </a:r>
            <a:r>
              <a:rPr lang="zh-CN" altLang="en-US" dirty="0"/>
              <a:t>年左右，开始翻修，很多科技公司，像是苹果的英国总部都设在了这里</a:t>
            </a:r>
            <a:endParaRPr lang="en-US" altLang="zh-CN" dirty="0"/>
          </a:p>
          <a:p>
            <a:pPr marL="171450" indent="-171450">
              <a:buFont typeface="Arial" panose="020B0604020202020204" pitchFamily="34" charset="0"/>
              <a:buChar char="•"/>
            </a:pPr>
            <a:r>
              <a:rPr lang="zh-CN" altLang="en-US" dirty="0"/>
              <a:t>现在是集娱乐，购物，休闲，高档住宅与一体的商圈</a:t>
            </a:r>
            <a:endParaRPr lang="en-US" altLang="zh-CN" dirty="0"/>
          </a:p>
          <a:p>
            <a:pPr marL="171450" indent="-171450">
              <a:buFont typeface="Arial" panose="020B0604020202020204" pitchFamily="34" charset="0"/>
              <a:buChar char="•"/>
            </a:pPr>
            <a:r>
              <a:rPr lang="zh-CN" altLang="en-US" dirty="0"/>
              <a:t>我们上海的杨树浦发电站重修项目就是参考了这个</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30</a:t>
            </a:fld>
            <a:endParaRPr lang="zh-CN" altLang="en-US"/>
          </a:p>
        </p:txBody>
      </p:sp>
    </p:spTree>
    <p:extLst>
      <p:ext uri="{BB962C8B-B14F-4D97-AF65-F5344CB8AC3E}">
        <p14:creationId xmlns:p14="http://schemas.microsoft.com/office/powerpoint/2010/main" val="503756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pPr marL="171450" indent="-171450">
              <a:buFont typeface="Arial" panose="020B0604020202020204" pitchFamily="34" charset="0"/>
              <a:buChar char="•"/>
            </a:pPr>
            <a:r>
              <a:rPr lang="zh-CN" altLang="en-US" dirty="0"/>
              <a:t>好，最后，来到了我以前工作过的伦敦金融城。你一眼就看到这个造型非常奇特的建筑！</a:t>
            </a:r>
            <a:endParaRPr lang="en-US" altLang="zh-CN" dirty="0"/>
          </a:p>
          <a:p>
            <a:pPr marL="171450" indent="-171450">
              <a:buFont typeface="Arial" panose="020B0604020202020204" pitchFamily="34" charset="0"/>
              <a:buChar char="•"/>
            </a:pPr>
            <a:r>
              <a:rPr lang="zh-CN" altLang="en-US" dirty="0"/>
              <a:t>可能知道这个的就更少了，我来说吧，</a:t>
            </a:r>
            <a:endParaRPr lang="en-US" altLang="zh-CN" dirty="0"/>
          </a:p>
          <a:p>
            <a:pPr marL="171450" indent="-171450">
              <a:buFont typeface="Arial" panose="020B0604020202020204" pitchFamily="34" charset="0"/>
              <a:buChar char="•"/>
            </a:pPr>
            <a:r>
              <a:rPr lang="zh-CN" altLang="en-US" dirty="0"/>
              <a:t>英国当地人把它叫做“</a:t>
            </a:r>
            <a:r>
              <a:rPr lang="en-US" altLang="zh-CN" dirty="0"/>
              <a:t>Gherkin</a:t>
            </a:r>
            <a:r>
              <a:rPr lang="zh-CN" altLang="en-US" dirty="0"/>
              <a:t>”，因为它们觉得样子像跟小黄瓜，我个人觉得更像一个子弹</a:t>
            </a:r>
            <a:endParaRPr lang="en-US" altLang="zh-CN" dirty="0"/>
          </a:p>
          <a:p>
            <a:pPr marL="171450" indent="-171450">
              <a:buFont typeface="Arial" panose="020B0604020202020204" pitchFamily="34" charset="0"/>
              <a:buChar char="•"/>
            </a:pPr>
            <a:r>
              <a:rPr lang="zh-CN" altLang="en-US" dirty="0"/>
              <a:t>这是我非常喜欢的一个英国建筑设计师</a:t>
            </a:r>
            <a:r>
              <a:rPr lang="en-US" altLang="zh-CN" dirty="0"/>
              <a:t>Norman Foster</a:t>
            </a:r>
            <a:r>
              <a:rPr lang="zh-CN" altLang="en-US" dirty="0"/>
              <a:t>设计的</a:t>
            </a:r>
            <a:endParaRPr lang="en-US" altLang="zh-CN" dirty="0"/>
          </a:p>
          <a:p>
            <a:pPr marL="171450" indent="-171450">
              <a:buFont typeface="Arial" panose="020B0604020202020204" pitchFamily="34" charset="0"/>
              <a:buChar char="•"/>
            </a:pPr>
            <a:r>
              <a:rPr lang="zh-CN" altLang="en-US" dirty="0"/>
              <a:t>他在我们中国也盖了不少很有特点的房子，比如，背景首都机场</a:t>
            </a:r>
            <a:r>
              <a:rPr lang="en-US" altLang="zh-CN" dirty="0"/>
              <a:t>T3</a:t>
            </a:r>
            <a:r>
              <a:rPr lang="zh-CN" altLang="en-US" dirty="0"/>
              <a:t>航站楼，香港汇丰大厦，和深圳的大疆总部</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31</a:t>
            </a:fld>
            <a:endParaRPr lang="zh-CN" altLang="en-US"/>
          </a:p>
        </p:txBody>
      </p:sp>
    </p:spTree>
    <p:extLst>
      <p:ext uri="{BB962C8B-B14F-4D97-AF65-F5344CB8AC3E}">
        <p14:creationId xmlns:p14="http://schemas.microsoft.com/office/powerpoint/2010/main" val="451500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好，那大家想想，世界上每个城市，都是很多它们独特的，非常有故事的建筑和景点。</a:t>
            </a:r>
            <a:endParaRPr lang="en-US" altLang="zh-CN" dirty="0"/>
          </a:p>
          <a:p>
            <a:pPr marL="171450" indent="-171450">
              <a:buFont typeface="Arial" panose="020B0604020202020204" pitchFamily="34" charset="0"/>
              <a:buChar char="•"/>
            </a:pPr>
            <a:r>
              <a:rPr lang="zh-CN" altLang="en-US" dirty="0"/>
              <a:t>作为一个旅游者，我们不可能都知道，都了解。</a:t>
            </a:r>
            <a:endParaRPr lang="en-US" altLang="zh-CN" dirty="0"/>
          </a:p>
          <a:p>
            <a:pPr marL="171450" indent="-171450">
              <a:buFont typeface="Arial" panose="020B0604020202020204" pitchFamily="34" charset="0"/>
              <a:buChar char="•"/>
            </a:pPr>
            <a:r>
              <a:rPr lang="zh-CN" altLang="en-US" dirty="0"/>
              <a:t>但如果手机上有个</a:t>
            </a:r>
            <a:r>
              <a:rPr lang="en-US" altLang="zh-CN" dirty="0"/>
              <a:t>app</a:t>
            </a:r>
            <a:r>
              <a:rPr lang="zh-CN" altLang="en-US" dirty="0"/>
              <a:t>，只要对着拍张照片，就能识别出来这是什么地方，然后给我们很多关于这个建筑或者景点的历史，有趣的故事，参观信息等等，那应该还是挺有用的吧！</a:t>
            </a:r>
            <a:endParaRPr lang="en-US" altLang="zh-CN" dirty="0"/>
          </a:p>
          <a:p>
            <a:pPr marL="171450" indent="-171450">
              <a:buFont typeface="Arial" panose="020B0604020202020204" pitchFamily="34" charset="0"/>
              <a:buChar char="•"/>
            </a:pPr>
            <a:r>
              <a:rPr lang="zh-CN" altLang="en-US" dirty="0"/>
              <a:t>这就是我做的这款</a:t>
            </a:r>
            <a:r>
              <a:rPr lang="en-US" altLang="zh-CN" dirty="0"/>
              <a:t>app</a:t>
            </a:r>
            <a:r>
              <a:rPr lang="zh-CN" altLang="en-US" dirty="0"/>
              <a:t>的一些截图，那剩下来的时间，我们就一起，实时的，争取在</a:t>
            </a:r>
            <a:r>
              <a:rPr lang="en-US" altLang="zh-CN" dirty="0"/>
              <a:t>25</a:t>
            </a:r>
            <a:r>
              <a:rPr lang="zh-CN" altLang="en-US" dirty="0"/>
              <a:t>分钟时间内把它做出来吧</a:t>
            </a:r>
            <a:endParaRPr lang="en-US" altLang="zh-CN" dirty="0"/>
          </a:p>
          <a:p>
            <a:pPr marL="0" indent="0">
              <a:buFont typeface="Arial" panose="020B0604020202020204" pitchFamily="34" charset="0"/>
              <a:buNone/>
            </a:pPr>
            <a:endParaRPr lang="en-US" altLang="zh-CN" dirty="0"/>
          </a:p>
          <a:p>
            <a:pPr marL="171450" indent="-171450">
              <a:buFont typeface="Arial" panose="020B0604020202020204" pitchFamily="34" charset="0"/>
              <a:buChar char="•"/>
            </a:pP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32</a:t>
            </a:fld>
            <a:endParaRPr lang="zh-CN" altLang="en-US"/>
          </a:p>
        </p:txBody>
      </p:sp>
    </p:spTree>
    <p:extLst>
      <p:ext uri="{BB962C8B-B14F-4D97-AF65-F5344CB8AC3E}">
        <p14:creationId xmlns:p14="http://schemas.microsoft.com/office/powerpoint/2010/main" val="1441429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既然我说</a:t>
            </a:r>
            <a:r>
              <a:rPr lang="en-US" altLang="zh-CN" dirty="0"/>
              <a:t>25</a:t>
            </a:r>
            <a:r>
              <a:rPr lang="zh-CN" altLang="en-US" dirty="0"/>
              <a:t>分钟之内，那整个过程肯定不会太难</a:t>
            </a:r>
            <a:endParaRPr lang="en-US" altLang="zh-CN" dirty="0"/>
          </a:p>
          <a:p>
            <a:pPr marL="171450" indent="-171450">
              <a:buFont typeface="Arial" panose="020B0604020202020204" pitchFamily="34" charset="0"/>
              <a:buChar char="•"/>
            </a:pPr>
            <a:r>
              <a:rPr lang="zh-CN" altLang="en-US" dirty="0"/>
              <a:t>其实，只需要用两个免费的工具，一行代码不用写，我们就能把它做出来！</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33</a:t>
            </a:fld>
            <a:endParaRPr lang="zh-CN" altLang="en-US"/>
          </a:p>
        </p:txBody>
      </p:sp>
    </p:spTree>
    <p:extLst>
      <p:ext uri="{BB962C8B-B14F-4D97-AF65-F5344CB8AC3E}">
        <p14:creationId xmlns:p14="http://schemas.microsoft.com/office/powerpoint/2010/main" val="2253059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大家想想，这样一个智能</a:t>
            </a:r>
            <a:r>
              <a:rPr lang="en-US" altLang="zh-CN" dirty="0"/>
              <a:t>APP</a:t>
            </a:r>
            <a:r>
              <a:rPr lang="zh-CN" altLang="en-US" dirty="0"/>
              <a:t>，首先得有个聪明的大脑，能够根据一张照片，就判断出这是个什么建筑或者景点</a:t>
            </a:r>
            <a:endParaRPr lang="en-US" altLang="zh-CN" dirty="0"/>
          </a:p>
          <a:p>
            <a:pPr marL="171450" indent="-171450">
              <a:buFont typeface="Arial" panose="020B0604020202020204" pitchFamily="34" charset="0"/>
              <a:buChar char="•"/>
            </a:pPr>
            <a:r>
              <a:rPr lang="zh-CN" altLang="en-US" dirty="0"/>
              <a:t>如果大家还记得我们之前的机器学习三步论，那要获得这么一个大脑，我们就得先训练出一个模型，对吧！</a:t>
            </a:r>
            <a:endParaRPr lang="en-US" altLang="zh-CN" dirty="0"/>
          </a:p>
          <a:p>
            <a:pPr marL="171450" indent="-171450">
              <a:buFont typeface="Arial" panose="020B0604020202020204" pitchFamily="34" charset="0"/>
              <a:buChar char="•"/>
            </a:pPr>
            <a:r>
              <a:rPr lang="zh-CN" altLang="en-US" dirty="0"/>
              <a:t>这就是第一步，这一步我们用一个叫做</a:t>
            </a:r>
            <a:r>
              <a:rPr lang="en-US" altLang="zh-CN" dirty="0"/>
              <a:t>Teachable machine</a:t>
            </a:r>
            <a:r>
              <a:rPr lang="zh-CN" altLang="en-US" dirty="0"/>
              <a:t>的免费工具，能够让你快速训练出模型。</a:t>
            </a:r>
            <a:endParaRPr lang="en-US" altLang="zh-CN" dirty="0"/>
          </a:p>
          <a:p>
            <a:pPr marL="171450" indent="-171450">
              <a:buFont typeface="Arial" panose="020B0604020202020204" pitchFamily="34" charset="0"/>
              <a:buChar char="•"/>
            </a:pPr>
            <a:r>
              <a:rPr lang="zh-CN" altLang="en-US" dirty="0"/>
              <a:t>这里，你可以训练三种不同的模型，</a:t>
            </a:r>
            <a:r>
              <a:rPr lang="en-US" altLang="zh-CN" dirty="0"/>
              <a:t>image project</a:t>
            </a:r>
            <a:r>
              <a:rPr lang="zh-CN" altLang="en-US" dirty="0"/>
              <a:t>用来识别图像，</a:t>
            </a:r>
            <a:r>
              <a:rPr lang="en-US" altLang="zh-CN" dirty="0"/>
              <a:t>audio project</a:t>
            </a:r>
            <a:r>
              <a:rPr lang="zh-CN" altLang="en-US" dirty="0"/>
              <a:t>用来识别声音，</a:t>
            </a:r>
            <a:r>
              <a:rPr lang="en-US" altLang="zh-CN" dirty="0"/>
              <a:t>Pose project</a:t>
            </a:r>
            <a:r>
              <a:rPr lang="zh-CN" altLang="en-US" dirty="0"/>
              <a:t>用来识别人体姿态。</a:t>
            </a:r>
            <a:endParaRPr lang="en-US" altLang="zh-CN" dirty="0"/>
          </a:p>
          <a:p>
            <a:pPr marL="171450" indent="-171450">
              <a:buFont typeface="Arial" panose="020B0604020202020204" pitchFamily="34" charset="0"/>
              <a:buChar char="•"/>
            </a:pPr>
            <a:r>
              <a:rPr lang="zh-CN" altLang="en-US" dirty="0"/>
              <a:t>很明显，我们这里应该选</a:t>
            </a:r>
            <a:r>
              <a:rPr lang="en-US" altLang="zh-CN" dirty="0"/>
              <a:t>Image project</a:t>
            </a:r>
            <a:r>
              <a:rPr lang="zh-CN" altLang="en-US" dirty="0"/>
              <a:t>。</a:t>
            </a:r>
            <a:endParaRPr lang="en-US" altLang="zh-CN" dirty="0"/>
          </a:p>
          <a:p>
            <a:pPr marL="171450" indent="-171450">
              <a:buFont typeface="Arial" panose="020B0604020202020204" pitchFamily="34" charset="0"/>
              <a:buChar char="•"/>
            </a:pPr>
            <a:r>
              <a:rPr lang="zh-CN" altLang="en-US" dirty="0"/>
              <a:t>如果大家还记得那个区分羊驼的游戏，要让机器来学习，我们首先得怎么样啊？对，收集图片，分好类，标注好，对吧？</a:t>
            </a:r>
            <a:endParaRPr lang="en-US" altLang="zh-CN" dirty="0"/>
          </a:p>
          <a:p>
            <a:pPr marL="171450" indent="-171450">
              <a:buFont typeface="Arial" panose="020B0604020202020204" pitchFamily="34" charset="0"/>
              <a:buChar char="•"/>
            </a:pPr>
            <a:r>
              <a:rPr lang="zh-CN" altLang="en-US" dirty="0"/>
              <a:t>那我们这个</a:t>
            </a:r>
            <a:r>
              <a:rPr lang="en-US" altLang="zh-CN" dirty="0"/>
              <a:t>app</a:t>
            </a:r>
            <a:r>
              <a:rPr lang="zh-CN" altLang="en-US" dirty="0"/>
              <a:t>需要的就是全世界各地，各个城市有名建筑和景点的照片，对吧？</a:t>
            </a:r>
            <a:endParaRPr lang="en-US" altLang="zh-CN" dirty="0"/>
          </a:p>
          <a:p>
            <a:pPr marL="171450" indent="-171450">
              <a:buFont typeface="Arial" panose="020B0604020202020204" pitchFamily="34" charset="0"/>
              <a:buChar char="•"/>
            </a:pPr>
            <a:r>
              <a:rPr lang="zh-CN" altLang="en-US" dirty="0"/>
              <a:t>当然，我们时间有限，我就只在网上找了伦敦塔，巴特西发电站，和小黄瓜的照片，每个建筑</a:t>
            </a:r>
            <a:r>
              <a:rPr lang="en-US" altLang="zh-CN" dirty="0"/>
              <a:t>20</a:t>
            </a:r>
            <a:r>
              <a:rPr lang="zh-CN" altLang="en-US" dirty="0"/>
              <a:t>张。</a:t>
            </a:r>
            <a:endParaRPr lang="en-US" altLang="zh-CN" dirty="0"/>
          </a:p>
          <a:p>
            <a:pPr marL="171450" indent="-171450">
              <a:buFont typeface="Arial" panose="020B0604020202020204" pitchFamily="34" charset="0"/>
              <a:buChar char="•"/>
            </a:pPr>
            <a:r>
              <a:rPr lang="zh-CN" altLang="en-US" dirty="0"/>
              <a:t>在</a:t>
            </a:r>
            <a:r>
              <a:rPr lang="en-US" altLang="zh-CN" dirty="0"/>
              <a:t>Teachable Machine</a:t>
            </a:r>
            <a:r>
              <a:rPr lang="zh-CN" altLang="en-US" dirty="0"/>
              <a:t>里面，这里每个</a:t>
            </a:r>
            <a:r>
              <a:rPr lang="en-US" altLang="zh-CN" dirty="0"/>
              <a:t>class</a:t>
            </a:r>
            <a:r>
              <a:rPr lang="zh-CN" altLang="en-US" dirty="0"/>
              <a:t>，就代表了一个类别。比如第一个，我把它的名字改为</a:t>
            </a:r>
            <a:r>
              <a:rPr lang="en-US" altLang="zh-CN" dirty="0"/>
              <a:t>London Tower</a:t>
            </a:r>
            <a:r>
              <a:rPr lang="zh-CN" altLang="en-US" dirty="0"/>
              <a:t>，然后上传所有伦敦塔的照片</a:t>
            </a:r>
            <a:endParaRPr lang="en-US" altLang="zh-CN" dirty="0"/>
          </a:p>
          <a:p>
            <a:pPr marL="171450" indent="-171450">
              <a:buFont typeface="Arial" panose="020B0604020202020204" pitchFamily="34" charset="0"/>
              <a:buChar char="•"/>
            </a:pPr>
            <a:r>
              <a:rPr lang="zh-CN" altLang="en-US" dirty="0"/>
              <a:t>第二和第三个类别</a:t>
            </a:r>
            <a:endParaRPr lang="en-US" altLang="zh-CN" dirty="0"/>
          </a:p>
          <a:p>
            <a:pPr marL="171450" indent="-171450">
              <a:buFont typeface="Arial" panose="020B0604020202020204" pitchFamily="34" charset="0"/>
              <a:buChar char="•"/>
            </a:pPr>
            <a:r>
              <a:rPr lang="zh-CN" altLang="en-US" dirty="0"/>
              <a:t>这就完成了第一步，数据的收集和标注。</a:t>
            </a:r>
            <a:endParaRPr lang="en-US" altLang="zh-CN" dirty="0"/>
          </a:p>
          <a:p>
            <a:pPr marL="171450" indent="-171450">
              <a:buFont typeface="Arial" panose="020B0604020202020204" pitchFamily="34" charset="0"/>
              <a:buChar char="•"/>
            </a:pPr>
            <a:r>
              <a:rPr lang="zh-CN" altLang="en-US" dirty="0"/>
              <a:t>然后，我们就可以开始训练模型了，很简单，只要点这个</a:t>
            </a:r>
            <a:r>
              <a:rPr lang="en-US" altLang="zh-CN" dirty="0"/>
              <a:t>Train Model</a:t>
            </a:r>
            <a:r>
              <a:rPr lang="zh-CN" altLang="en-US" dirty="0"/>
              <a:t>按钮，就开始了。</a:t>
            </a:r>
            <a:endParaRPr lang="en-US" altLang="zh-CN" dirty="0"/>
          </a:p>
          <a:p>
            <a:pPr marL="171450" indent="-171450">
              <a:buFont typeface="Arial" panose="020B0604020202020204" pitchFamily="34" charset="0"/>
              <a:buChar char="•"/>
            </a:pPr>
            <a:r>
              <a:rPr lang="zh-CN" altLang="en-US" dirty="0"/>
              <a:t>好，训练完之后，我们就可以测试一下这个模型了，看看能不准确判断这三个不同的建筑。我这里在</a:t>
            </a:r>
            <a:r>
              <a:rPr lang="en-US" altLang="zh-CN" dirty="0" err="1"/>
              <a:t>Ipad</a:t>
            </a:r>
            <a:r>
              <a:rPr lang="zh-CN" altLang="en-US" dirty="0"/>
              <a:t>存了一些照片，第一张。。。。</a:t>
            </a:r>
            <a:endParaRPr lang="en-US" altLang="zh-CN" dirty="0"/>
          </a:p>
          <a:p>
            <a:pPr marL="171450" indent="-171450">
              <a:buFont typeface="Arial" panose="020B0604020202020204" pitchFamily="34" charset="0"/>
              <a:buChar char="•"/>
            </a:pPr>
            <a:r>
              <a:rPr lang="zh-CN" altLang="en-US" dirty="0"/>
              <a:t>嗯，看起来准确率还是不错的！</a:t>
            </a:r>
            <a:endParaRPr lang="en-US" altLang="zh-CN" dirty="0"/>
          </a:p>
          <a:p>
            <a:pPr marL="171450" indent="-171450">
              <a:buFont typeface="Arial" panose="020B0604020202020204" pitchFamily="34" charset="0"/>
              <a:buChar char="•"/>
            </a:pPr>
            <a:r>
              <a:rPr lang="zh-CN" altLang="en-US" dirty="0"/>
              <a:t>好的，非常满意，然后，我们就需要把这个模型，或者说大脑给导出来，用到我们的</a:t>
            </a:r>
            <a:r>
              <a:rPr lang="en-US" altLang="zh-CN" dirty="0"/>
              <a:t>app</a:t>
            </a:r>
            <a:r>
              <a:rPr lang="zh-CN" altLang="en-US" dirty="0"/>
              <a:t>里面。</a:t>
            </a:r>
            <a:endParaRPr lang="en-US" altLang="zh-CN" dirty="0"/>
          </a:p>
          <a:p>
            <a:pPr marL="171450" indent="-171450">
              <a:buFont typeface="Arial" panose="020B0604020202020204" pitchFamily="34" charset="0"/>
              <a:buChar char="•"/>
            </a:pPr>
            <a:r>
              <a:rPr lang="zh-CN" altLang="en-US" dirty="0"/>
              <a:t>怎样导出。。。。</a:t>
            </a:r>
            <a:endParaRPr lang="en-US" altLang="zh-CN"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34</a:t>
            </a:fld>
            <a:endParaRPr lang="zh-CN" altLang="en-US"/>
          </a:p>
        </p:txBody>
      </p:sp>
    </p:spTree>
    <p:extLst>
      <p:ext uri="{BB962C8B-B14F-4D97-AF65-F5344CB8AC3E}">
        <p14:creationId xmlns:p14="http://schemas.microsoft.com/office/powerpoint/2010/main" val="547049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好，大脑有了，接下来就是开始造身子了。</a:t>
            </a:r>
            <a:endParaRPr lang="en-US" altLang="zh-CN" dirty="0"/>
          </a:p>
          <a:p>
            <a:pPr marL="171450" indent="-171450">
              <a:buFont typeface="Arial" panose="020B0604020202020204" pitchFamily="34" charset="0"/>
              <a:buChar char="•"/>
            </a:pPr>
            <a:r>
              <a:rPr lang="zh-CN" altLang="en-US" dirty="0"/>
              <a:t>不知道在座的小朋友有没有学过编程的，或者自己开发过小程序的。</a:t>
            </a:r>
            <a:endParaRPr lang="en-US" altLang="zh-CN" dirty="0"/>
          </a:p>
          <a:p>
            <a:pPr marL="171450" indent="-171450">
              <a:buFont typeface="Arial" panose="020B0604020202020204" pitchFamily="34" charset="0"/>
              <a:buChar char="•"/>
            </a:pPr>
            <a:r>
              <a:rPr lang="zh-CN" altLang="en-US" dirty="0"/>
              <a:t>放在以前，要从零开始手搓一款</a:t>
            </a:r>
            <a:r>
              <a:rPr lang="en-US" altLang="zh-CN" dirty="0"/>
              <a:t>app</a:t>
            </a:r>
            <a:r>
              <a:rPr lang="zh-CN" altLang="en-US" dirty="0"/>
              <a:t>出来，是非常困难的，你的懂用户界面设计，懂编程，不学上个半年一年的，根本做不出来。</a:t>
            </a:r>
            <a:endParaRPr lang="en-US" altLang="zh-CN" dirty="0"/>
          </a:p>
          <a:p>
            <a:pPr marL="171450" indent="-171450">
              <a:buFont typeface="Arial" panose="020B0604020202020204" pitchFamily="34" charset="0"/>
              <a:buChar char="•"/>
            </a:pPr>
            <a:r>
              <a:rPr lang="zh-CN" altLang="en-US" dirty="0"/>
              <a:t>但现在呢？</a:t>
            </a:r>
            <a:r>
              <a:rPr lang="en-US" altLang="zh-CN" dirty="0"/>
              <a:t>AI</a:t>
            </a:r>
            <a:r>
              <a:rPr lang="zh-CN" altLang="en-US" dirty="0"/>
              <a:t>来了，一切都简单多了！我经常用的一个工具是谷歌的</a:t>
            </a:r>
            <a:r>
              <a:rPr lang="en-US" altLang="zh-CN" dirty="0"/>
              <a:t>AI Studio</a:t>
            </a:r>
            <a:r>
              <a:rPr lang="zh-CN" altLang="en-US" dirty="0"/>
              <a:t>。</a:t>
            </a:r>
            <a:endParaRPr lang="en-US" altLang="zh-CN" dirty="0"/>
          </a:p>
          <a:p>
            <a:pPr marL="171450" indent="-171450">
              <a:buFont typeface="Arial" panose="020B0604020202020204" pitchFamily="34" charset="0"/>
              <a:buChar char="•"/>
            </a:pPr>
            <a:r>
              <a:rPr lang="zh-CN" altLang="en-US" dirty="0"/>
              <a:t>这是一个帮助编程小白做出各种网站或者手机</a:t>
            </a:r>
            <a:r>
              <a:rPr lang="en-US" altLang="zh-CN" dirty="0"/>
              <a:t>app</a:t>
            </a:r>
            <a:r>
              <a:rPr lang="zh-CN" altLang="en-US" dirty="0"/>
              <a:t>的工具。其实就是从去年火到现在的</a:t>
            </a:r>
            <a:r>
              <a:rPr lang="en-US" altLang="zh-CN" dirty="0"/>
              <a:t>Vibe Coding</a:t>
            </a:r>
            <a:r>
              <a:rPr lang="zh-CN" altLang="en-US" dirty="0"/>
              <a:t>，氛围编程，不用写代码，用聊天的方式就能做出各种好玩的东西，非常非常爽。</a:t>
            </a:r>
            <a:endParaRPr lang="en-US" altLang="zh-CN" dirty="0"/>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35</a:t>
            </a:fld>
            <a:endParaRPr lang="zh-CN" altLang="en-US"/>
          </a:p>
        </p:txBody>
      </p:sp>
    </p:spTree>
    <p:extLst>
      <p:ext uri="{BB962C8B-B14F-4D97-AF65-F5344CB8AC3E}">
        <p14:creationId xmlns:p14="http://schemas.microsoft.com/office/powerpoint/2010/main" val="4072532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加入了</a:t>
            </a:r>
            <a:r>
              <a:rPr lang="en-US" altLang="zh-CN" dirty="0"/>
              <a:t>Bloomberg</a:t>
            </a:r>
            <a:r>
              <a:rPr lang="zh-CN" altLang="en-US" dirty="0"/>
              <a:t>在伦敦的欧洲总部</a:t>
            </a:r>
            <a:endParaRPr lang="en-US" altLang="zh-CN" dirty="0"/>
          </a:p>
          <a:p>
            <a:pPr marL="171450" indent="-171450">
              <a:buFont typeface="Arial" panose="020B0604020202020204" pitchFamily="34" charset="0"/>
              <a:buChar char="•"/>
            </a:pPr>
            <a:r>
              <a:rPr lang="en-US" altLang="zh-CN" dirty="0"/>
              <a:t>Bloomberg</a:t>
            </a:r>
            <a:r>
              <a:rPr lang="zh-CN" altLang="en-US" dirty="0"/>
              <a:t>是全球最大的金融数据和服务供应商，像股票的实时价格，最新的财经新闻等等</a:t>
            </a:r>
            <a:endParaRPr lang="en-US" altLang="zh-CN" dirty="0"/>
          </a:p>
          <a:p>
            <a:pPr marL="171450" indent="-171450">
              <a:buFont typeface="Arial" panose="020B0604020202020204" pitchFamily="34" charset="0"/>
              <a:buChar char="•"/>
            </a:pPr>
            <a:r>
              <a:rPr lang="zh-CN" altLang="en-US" dirty="0"/>
              <a:t>基础架构软件工程师，</a:t>
            </a:r>
            <a:r>
              <a:rPr lang="en-US" altLang="zh-CN" dirty="0"/>
              <a:t>team lead</a:t>
            </a: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3</a:t>
            </a:fld>
            <a:endParaRPr lang="zh-CN" altLang="en-US"/>
          </a:p>
        </p:txBody>
      </p:sp>
    </p:spTree>
    <p:extLst>
      <p:ext uri="{BB962C8B-B14F-4D97-AF65-F5344CB8AC3E}">
        <p14:creationId xmlns:p14="http://schemas.microsoft.com/office/powerpoint/2010/main" val="4011467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好，那我今天就也讲得差不多了，超了点时，耽误大家不好意思了</a:t>
            </a:r>
            <a:endParaRPr lang="en-US" altLang="zh-CN" dirty="0"/>
          </a:p>
          <a:p>
            <a:pPr marL="171450" indent="-171450">
              <a:buFont typeface="Arial" panose="020B0604020202020204" pitchFamily="34" charset="0"/>
              <a:buChar char="•"/>
            </a:pPr>
            <a:r>
              <a:rPr lang="zh-CN" altLang="en-US" dirty="0"/>
              <a:t>其实今天，我最希望在座的小朋友，或者家长们，能够意识到的，对于喜欢发现问题，喜欢创造的孩子，你其实生在了一个非常好的年代：只要有好点子，好的</a:t>
            </a:r>
            <a:r>
              <a:rPr lang="en-US" altLang="zh-CN" dirty="0"/>
              <a:t>idea</a:t>
            </a:r>
            <a:r>
              <a:rPr lang="zh-CN" altLang="en-US" dirty="0"/>
              <a:t>，就能够很快的，很低成本地去实现你的想法，去把做出来的东西推向市场，去获得别人的反馈，然后不断地迭代，不断地变强。以前哪些所谓的技术壁垒，比如编程啊，设计啊，正在一步一步的瓦解，每个人，小到</a:t>
            </a:r>
            <a:r>
              <a:rPr lang="en-US" altLang="zh-CN" dirty="0"/>
              <a:t>10</a:t>
            </a:r>
            <a:r>
              <a:rPr lang="zh-CN" altLang="en-US" dirty="0"/>
              <a:t>岁，都可以成为一个创造者，创业者！</a:t>
            </a:r>
            <a:endParaRPr lang="en-US" altLang="zh-CN" dirty="0"/>
          </a:p>
          <a:p>
            <a:pPr marL="171450" indent="-171450">
              <a:buFont typeface="Arial" panose="020B0604020202020204" pitchFamily="34" charset="0"/>
              <a:buChar char="•"/>
            </a:pPr>
            <a:r>
              <a:rPr lang="zh-CN" altLang="en-US" dirty="0"/>
              <a:t>所以，</a:t>
            </a:r>
            <a:r>
              <a:rPr lang="en-US" altLang="zh-CN" dirty="0"/>
              <a:t>Keep Building.</a:t>
            </a:r>
            <a:r>
              <a:rPr lang="zh-CN" altLang="en-US" dirty="0"/>
              <a:t> </a:t>
            </a:r>
            <a:r>
              <a:rPr lang="en-US" altLang="zh-CN" dirty="0"/>
              <a:t>Because</a:t>
            </a:r>
            <a:r>
              <a:rPr lang="zh-CN" altLang="en-US" dirty="0"/>
              <a:t> </a:t>
            </a:r>
            <a:r>
              <a:rPr lang="en-US" altLang="zh-CN" dirty="0"/>
              <a:t>you</a:t>
            </a:r>
            <a:r>
              <a:rPr lang="zh-CN" altLang="en-US" dirty="0"/>
              <a:t> </a:t>
            </a:r>
            <a:r>
              <a:rPr lang="en-US" altLang="zh-CN" dirty="0"/>
              <a:t>can.</a:t>
            </a:r>
          </a:p>
          <a:p>
            <a:pPr marL="171450" indent="-171450">
              <a:buFont typeface="Arial" panose="020B0604020202020204" pitchFamily="34" charset="0"/>
              <a:buChar char="•"/>
            </a:pPr>
            <a:r>
              <a:rPr lang="zh-CN" altLang="en-US" dirty="0"/>
              <a:t>好的，希望所有小朋友都能度过一个快乐的冬令营和春节假期！</a:t>
            </a:r>
            <a:endParaRPr lang="en-US" altLang="zh-CN" dirty="0"/>
          </a:p>
          <a:p>
            <a:pPr marL="171450" indent="-171450">
              <a:buFont typeface="Arial" panose="020B0604020202020204" pitchFamily="34" charset="0"/>
              <a:buChar char="•"/>
            </a:pPr>
            <a:r>
              <a:rPr lang="zh-CN" altLang="en-US" dirty="0"/>
              <a:t>我就交还给</a:t>
            </a:r>
            <a:r>
              <a:rPr lang="en-US" altLang="zh-CN" dirty="0" err="1"/>
              <a:t>lexie</a:t>
            </a:r>
            <a:r>
              <a:rPr lang="zh-CN" altLang="en-US" dirty="0"/>
              <a:t>吧</a:t>
            </a:r>
            <a:r>
              <a:rPr lang="en-US" altLang="zh-CN" dirty="0"/>
              <a:t> </a:t>
            </a: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36</a:t>
            </a:fld>
            <a:endParaRPr lang="zh-CN" altLang="en-US"/>
          </a:p>
        </p:txBody>
      </p:sp>
    </p:spTree>
    <p:extLst>
      <p:ext uri="{BB962C8B-B14F-4D97-AF65-F5344CB8AC3E}">
        <p14:creationId xmlns:p14="http://schemas.microsoft.com/office/powerpoint/2010/main" val="797569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五年前回国</a:t>
            </a:r>
            <a:endParaRPr lang="en-US" altLang="zh-CN" dirty="0"/>
          </a:p>
          <a:p>
            <a:pPr marL="171450" indent="-171450">
              <a:buFont typeface="Arial" panose="020B0604020202020204" pitchFamily="34" charset="0"/>
              <a:buChar char="•"/>
            </a:pPr>
            <a:r>
              <a:rPr lang="zh-CN" altLang="en-US" dirty="0"/>
              <a:t>有了自己的小孩，个人的重心转向孩子教育</a:t>
            </a:r>
            <a:endParaRPr lang="en-US" altLang="zh-CN" dirty="0"/>
          </a:p>
          <a:p>
            <a:pPr marL="171450" indent="-171450">
              <a:buFont typeface="Arial" panose="020B0604020202020204" pitchFamily="34" charset="0"/>
              <a:buChar char="•"/>
            </a:pPr>
            <a:r>
              <a:rPr lang="en-US" altLang="zh-CN" dirty="0"/>
              <a:t>AI</a:t>
            </a:r>
            <a:r>
              <a:rPr lang="zh-CN" altLang="en-US" dirty="0"/>
              <a:t>时代，到底应该怎么培养未来的一代</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4</a:t>
            </a:fld>
            <a:endParaRPr lang="zh-CN" altLang="en-US"/>
          </a:p>
        </p:txBody>
      </p:sp>
    </p:spTree>
    <p:extLst>
      <p:ext uri="{BB962C8B-B14F-4D97-AF65-F5344CB8AC3E}">
        <p14:creationId xmlns:p14="http://schemas.microsoft.com/office/powerpoint/2010/main" val="411650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转型成了教育博主</a:t>
            </a:r>
            <a:endParaRPr lang="en-US" altLang="zh-CN" dirty="0"/>
          </a:p>
          <a:p>
            <a:pPr marL="171450" indent="-171450">
              <a:buFont typeface="Arial" panose="020B0604020202020204" pitchFamily="34" charset="0"/>
              <a:buChar char="•"/>
            </a:pPr>
            <a:r>
              <a:rPr lang="zh-CN" altLang="en-US" dirty="0"/>
              <a:t>把实践和思考发在了小红书上</a:t>
            </a:r>
            <a:endParaRPr lang="en-US" altLang="zh-CN" dirty="0"/>
          </a:p>
          <a:p>
            <a:pPr marL="171450" indent="-171450">
              <a:buFont typeface="Arial" panose="020B0604020202020204" pitchFamily="34" charset="0"/>
              <a:buChar char="•"/>
            </a:pPr>
            <a:r>
              <a:rPr lang="zh-CN" altLang="en-US" dirty="0"/>
              <a:t>也是通过小红书，有幸和</a:t>
            </a:r>
            <a:r>
              <a:rPr lang="en-US" altLang="zh-CN" dirty="0"/>
              <a:t>Cece</a:t>
            </a:r>
            <a:r>
              <a:rPr lang="zh-CN" altLang="en-US" dirty="0"/>
              <a:t>和</a:t>
            </a:r>
            <a:r>
              <a:rPr lang="en-US" altLang="zh-CN" dirty="0" err="1"/>
              <a:t>lexi</a:t>
            </a:r>
            <a:r>
              <a:rPr lang="zh-CN" altLang="en-US" dirty="0"/>
              <a:t>结识</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5</a:t>
            </a:fld>
            <a:endParaRPr lang="zh-CN" altLang="en-US"/>
          </a:p>
        </p:txBody>
      </p:sp>
    </p:spTree>
    <p:extLst>
      <p:ext uri="{BB962C8B-B14F-4D97-AF65-F5344CB8AC3E}">
        <p14:creationId xmlns:p14="http://schemas.microsoft.com/office/powerpoint/2010/main" val="121800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Cece</a:t>
            </a:r>
            <a:r>
              <a:rPr lang="zh-CN" altLang="en-US" dirty="0"/>
              <a:t>和</a:t>
            </a:r>
            <a:r>
              <a:rPr lang="en-US" altLang="zh-CN" dirty="0"/>
              <a:t>Lexie</a:t>
            </a:r>
            <a:r>
              <a:rPr lang="zh-CN" altLang="en-US" dirty="0"/>
              <a:t>告诉我，这次的前置热身课主要是想让小朋友们给即将到来的冬令营预热一下，把大家的兴致调动起来</a:t>
            </a:r>
            <a:endParaRPr lang="en-US" altLang="zh-CN" dirty="0"/>
          </a:p>
          <a:p>
            <a:pPr marL="171450" indent="-171450">
              <a:buFont typeface="Arial" panose="020B0604020202020204" pitchFamily="34" charset="0"/>
              <a:buChar char="•"/>
            </a:pPr>
            <a:r>
              <a:rPr lang="zh-CN" altLang="en-US" dirty="0"/>
              <a:t>我想了一下，如果能在四五十分钟里，教会在做的各位小朋友，用</a:t>
            </a:r>
            <a:r>
              <a:rPr lang="en-US" altLang="zh-CN" dirty="0"/>
              <a:t>AI</a:t>
            </a:r>
            <a:r>
              <a:rPr lang="zh-CN" altLang="en-US" dirty="0"/>
              <a:t>去做一个具备</a:t>
            </a:r>
            <a:r>
              <a:rPr lang="en-US" altLang="zh-CN" dirty="0"/>
              <a:t>AI</a:t>
            </a:r>
            <a:r>
              <a:rPr lang="zh-CN" altLang="en-US" dirty="0"/>
              <a:t>功能的手机应用，而且，不用写一行代码，那应该还是挺酷的吧</a:t>
            </a:r>
            <a:endParaRPr lang="en-US" altLang="zh-CN" dirty="0"/>
          </a:p>
          <a:p>
            <a:pPr marL="171450" indent="-171450">
              <a:buFont typeface="Arial" panose="020B0604020202020204" pitchFamily="34" charset="0"/>
              <a:buChar char="•"/>
            </a:pPr>
            <a:r>
              <a:rPr lang="zh-CN" altLang="en-US" dirty="0"/>
              <a:t>所以就有今天的主题，</a:t>
            </a:r>
            <a:r>
              <a:rPr lang="en-US" altLang="zh-CN" dirty="0"/>
              <a:t>How to build an AI app at age 10</a:t>
            </a:r>
          </a:p>
          <a:p>
            <a:pPr marL="171450" indent="-171450">
              <a:buFont typeface="Arial" panose="020B0604020202020204" pitchFamily="34" charset="0"/>
              <a:buChar char="•"/>
            </a:pPr>
            <a:r>
              <a:rPr lang="zh-CN" altLang="en-US" dirty="0"/>
              <a:t>我们会先简单了解一下人工智能和机器学习的基本原理，然后现场用两个免费的在线工具，做出一个旅游时候可以用到的智能导游</a:t>
            </a:r>
            <a:r>
              <a:rPr lang="en-US" altLang="zh-CN" dirty="0"/>
              <a:t>app</a:t>
            </a:r>
          </a:p>
          <a:p>
            <a:pPr marL="171450" indent="-171450">
              <a:buFont typeface="Arial" panose="020B0604020202020204" pitchFamily="34" charset="0"/>
              <a:buChar char="•"/>
            </a:pPr>
            <a:r>
              <a:rPr lang="zh-CN" altLang="en-US" dirty="0"/>
              <a:t>那接下来有些环节可能会需要在做的各位互动一下，也希望所有小朋友都能积极参与。</a:t>
            </a:r>
            <a:endParaRPr lang="en-US" altLang="zh-CN" dirty="0"/>
          </a:p>
          <a:p>
            <a:pPr marL="0" indent="0">
              <a:buFont typeface="Arial" panose="020B0604020202020204" pitchFamily="34" charset="0"/>
              <a:buNone/>
            </a:pPr>
            <a:endParaRPr lang="en-US" altLang="zh-CN" dirty="0"/>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6</a:t>
            </a:fld>
            <a:endParaRPr lang="zh-CN" altLang="en-US"/>
          </a:p>
        </p:txBody>
      </p:sp>
    </p:spTree>
    <p:extLst>
      <p:ext uri="{BB962C8B-B14F-4D97-AF65-F5344CB8AC3E}">
        <p14:creationId xmlns:p14="http://schemas.microsoft.com/office/powerpoint/2010/main" val="4046096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问不同的人会有不同的答案</a:t>
            </a:r>
            <a:endParaRPr lang="en-US" altLang="zh-CN" dirty="0"/>
          </a:p>
          <a:p>
            <a:pPr marL="171450" indent="-171450">
              <a:buFont typeface="Arial" panose="020B0604020202020204" pitchFamily="34" charset="0"/>
              <a:buChar char="•"/>
            </a:pPr>
            <a:r>
              <a:rPr lang="zh-CN" altLang="en-US" dirty="0"/>
              <a:t>预期纠结于定于，不如回到生活中，看一下身边有哪些事物，大家会觉得具备课一定程度的智能呢？</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7</a:t>
            </a:fld>
            <a:endParaRPr lang="zh-CN" altLang="en-US"/>
          </a:p>
        </p:txBody>
      </p:sp>
    </p:spTree>
    <p:extLst>
      <p:ext uri="{BB962C8B-B14F-4D97-AF65-F5344CB8AC3E}">
        <p14:creationId xmlns:p14="http://schemas.microsoft.com/office/powerpoint/2010/main" val="4115845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以前，在电影，科幻小说里经常出现</a:t>
            </a:r>
            <a:endParaRPr lang="en-US" altLang="zh-CN" dirty="0"/>
          </a:p>
          <a:p>
            <a:pPr marL="171450" indent="-171450">
              <a:buFont typeface="Arial" panose="020B0604020202020204" pitchFamily="34" charset="0"/>
              <a:buChar char="•"/>
            </a:pPr>
            <a:r>
              <a:rPr lang="zh-CN" altLang="en-US" dirty="0"/>
              <a:t>现在，生活里也随处可见，比如。。。</a:t>
            </a:r>
            <a:endParaRPr lang="en-US" altLang="zh-CN" dirty="0"/>
          </a:p>
          <a:p>
            <a:pPr marL="171450" indent="-171450">
              <a:buFont typeface="Arial" panose="020B0604020202020204" pitchFamily="34" charset="0"/>
              <a:buChar char="•"/>
            </a:pPr>
            <a:r>
              <a:rPr lang="zh-CN" altLang="en-US" dirty="0"/>
              <a:t>这个很好理解</a:t>
            </a:r>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8</a:t>
            </a:fld>
            <a:endParaRPr lang="zh-CN" altLang="en-US"/>
          </a:p>
        </p:txBody>
      </p:sp>
    </p:spTree>
    <p:extLst>
      <p:ext uri="{BB962C8B-B14F-4D97-AF65-F5344CB8AC3E}">
        <p14:creationId xmlns:p14="http://schemas.microsoft.com/office/powerpoint/2010/main" val="321622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但其实，还有一类人工智能，我们每天都会接触到，但很少会和“智能”联系起来</a:t>
            </a:r>
            <a:endParaRPr lang="en-US" altLang="zh-CN" dirty="0"/>
          </a:p>
          <a:p>
            <a:pPr marL="171450" indent="-171450">
              <a:buFont typeface="Arial" panose="020B0604020202020204" pitchFamily="34" charset="0"/>
              <a:buChar char="•"/>
            </a:pPr>
            <a:r>
              <a:rPr lang="zh-CN" altLang="en-US" dirty="0"/>
              <a:t>我不知道在座的小朋友有没有经常用手机啊，首先这个是很不好的啊，不要话太多时间在手机上</a:t>
            </a:r>
            <a:endParaRPr lang="en-US" altLang="zh-CN" dirty="0"/>
          </a:p>
          <a:p>
            <a:pPr marL="171450" indent="-171450">
              <a:buFont typeface="Arial" panose="020B0604020202020204" pitchFamily="34" charset="0"/>
              <a:buChar char="•"/>
            </a:pPr>
            <a:r>
              <a:rPr lang="zh-CN" altLang="en-US" dirty="0"/>
              <a:t>但如果你用过，尤其是社交媒体一类的</a:t>
            </a:r>
            <a:r>
              <a:rPr lang="en-US" altLang="zh-CN" dirty="0"/>
              <a:t>app</a:t>
            </a:r>
            <a:r>
              <a:rPr lang="zh-CN" altLang="en-US" dirty="0"/>
              <a:t>，你会发现，它好像很懂你，比如。。。（猫的例子）</a:t>
            </a:r>
            <a:endParaRPr lang="en-US" altLang="zh-CN" dirty="0"/>
          </a:p>
          <a:p>
            <a:pPr marL="171450" indent="-171450">
              <a:buFont typeface="Arial" panose="020B0604020202020204" pitchFamily="34" charset="0"/>
              <a:buChar char="•"/>
            </a:pPr>
            <a:r>
              <a:rPr lang="zh-CN" altLang="en-US" dirty="0"/>
              <a:t>这其实就是</a:t>
            </a:r>
            <a:r>
              <a:rPr lang="en-US" altLang="zh-CN" dirty="0"/>
              <a:t>app</a:t>
            </a:r>
            <a:r>
              <a:rPr lang="zh-CN" altLang="en-US" dirty="0"/>
              <a:t>里的人工智能在学习你的喜好，你的使用习惯，然后给你推荐你最感兴趣的内容</a:t>
            </a:r>
            <a:endParaRPr lang="en-US" altLang="zh-CN" dirty="0"/>
          </a:p>
          <a:p>
            <a:pPr marL="171450" indent="-171450">
              <a:buFont typeface="Arial" panose="020B0604020202020204" pitchFamily="34" charset="0"/>
              <a:buChar char="•"/>
            </a:pPr>
            <a:endParaRPr lang="zh-CN" altLang="en-US" dirty="0"/>
          </a:p>
        </p:txBody>
      </p:sp>
      <p:sp>
        <p:nvSpPr>
          <p:cNvPr id="4" name="Slide Number Placeholder 3"/>
          <p:cNvSpPr>
            <a:spLocks noGrp="1"/>
          </p:cNvSpPr>
          <p:nvPr>
            <p:ph type="sldNum" sz="quarter" idx="5"/>
          </p:nvPr>
        </p:nvSpPr>
        <p:spPr/>
        <p:txBody>
          <a:bodyPr/>
          <a:lstStyle/>
          <a:p>
            <a:fld id="{ACA01A80-0C67-4DC9-A141-0EE821935593}" type="slidenum">
              <a:rPr lang="zh-CN" altLang="en-US" smtClean="0"/>
              <a:t>9</a:t>
            </a:fld>
            <a:endParaRPr lang="zh-CN" altLang="en-US"/>
          </a:p>
        </p:txBody>
      </p:sp>
    </p:spTree>
    <p:extLst>
      <p:ext uri="{BB962C8B-B14F-4D97-AF65-F5344CB8AC3E}">
        <p14:creationId xmlns:p14="http://schemas.microsoft.com/office/powerpoint/2010/main" val="296506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1F73B-61E8-5640-9D3F-66F8AE719F39}"/>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F6B46668-829A-BE4D-6DB8-6B73AAB061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622EE5EB-A324-E9B3-96F7-FDAAEE42AE41}"/>
              </a:ext>
            </a:extLst>
          </p:cNvPr>
          <p:cNvSpPr>
            <a:spLocks noGrp="1"/>
          </p:cNvSpPr>
          <p:nvPr>
            <p:ph type="dt" sz="half" idx="10"/>
          </p:nvPr>
        </p:nvSpPr>
        <p:spPr/>
        <p:txBody>
          <a:bodyPr/>
          <a:lstStyle/>
          <a:p>
            <a:fld id="{4023CD3E-1ACA-4ABC-A7C3-AE6EDCC1D047}" type="datetime1">
              <a:rPr lang="zh-CN" altLang="en-US" smtClean="0"/>
              <a:t>2026/1/29</a:t>
            </a:fld>
            <a:endParaRPr lang="zh-CN" altLang="en-US"/>
          </a:p>
        </p:txBody>
      </p:sp>
      <p:sp>
        <p:nvSpPr>
          <p:cNvPr id="5" name="Footer Placeholder 4">
            <a:extLst>
              <a:ext uri="{FF2B5EF4-FFF2-40B4-BE49-F238E27FC236}">
                <a16:creationId xmlns:a16="http://schemas.microsoft.com/office/drawing/2014/main" id="{745B5FA5-F411-886B-A670-FECCD2FAC0F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56DAC71-907D-4762-573A-8A57CEC7F49E}"/>
              </a:ext>
            </a:extLst>
          </p:cNvPr>
          <p:cNvSpPr>
            <a:spLocks noGrp="1"/>
          </p:cNvSpPr>
          <p:nvPr>
            <p:ph type="sldNum" sz="quarter" idx="12"/>
          </p:nvPr>
        </p:nvSpPr>
        <p:spPr/>
        <p:txBody>
          <a:body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1904374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0C47-DE78-9FDB-FAD0-39825ED47775}"/>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C3B3FCC-79E7-68BB-D276-3AD02785F3B7}"/>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F8E96C3-739E-8B43-6206-FE776DC6FA61}"/>
              </a:ext>
            </a:extLst>
          </p:cNvPr>
          <p:cNvSpPr>
            <a:spLocks noGrp="1"/>
          </p:cNvSpPr>
          <p:nvPr>
            <p:ph type="dt" sz="half" idx="10"/>
          </p:nvPr>
        </p:nvSpPr>
        <p:spPr/>
        <p:txBody>
          <a:bodyPr/>
          <a:lstStyle/>
          <a:p>
            <a:fld id="{46FEC84B-BDA6-4394-A5DC-761CC97902A2}" type="datetime1">
              <a:rPr lang="zh-CN" altLang="en-US" smtClean="0"/>
              <a:t>2026/1/29</a:t>
            </a:fld>
            <a:endParaRPr lang="zh-CN" altLang="en-US"/>
          </a:p>
        </p:txBody>
      </p:sp>
      <p:sp>
        <p:nvSpPr>
          <p:cNvPr id="5" name="Footer Placeholder 4">
            <a:extLst>
              <a:ext uri="{FF2B5EF4-FFF2-40B4-BE49-F238E27FC236}">
                <a16:creationId xmlns:a16="http://schemas.microsoft.com/office/drawing/2014/main" id="{6E6B070C-1573-6254-43BC-8D7844044F3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8F8F1F1-FBEC-2FC2-C45A-025776562898}"/>
              </a:ext>
            </a:extLst>
          </p:cNvPr>
          <p:cNvSpPr>
            <a:spLocks noGrp="1"/>
          </p:cNvSpPr>
          <p:nvPr>
            <p:ph type="sldNum" sz="quarter" idx="12"/>
          </p:nvPr>
        </p:nvSpPr>
        <p:spPr/>
        <p:txBody>
          <a:body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502220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DB498-9315-2487-74F6-73D57AFEF8D5}"/>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A847AED-BEAD-B4C3-0A3D-2AD5740288F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5C92D09-7E1D-641C-A41E-9AF5CA35151C}"/>
              </a:ext>
            </a:extLst>
          </p:cNvPr>
          <p:cNvSpPr>
            <a:spLocks noGrp="1"/>
          </p:cNvSpPr>
          <p:nvPr>
            <p:ph type="dt" sz="half" idx="10"/>
          </p:nvPr>
        </p:nvSpPr>
        <p:spPr/>
        <p:txBody>
          <a:bodyPr/>
          <a:lstStyle/>
          <a:p>
            <a:fld id="{EECEE064-21DA-485D-93FF-A8D005D0BACF}" type="datetime1">
              <a:rPr lang="zh-CN" altLang="en-US" smtClean="0"/>
              <a:t>2026/1/29</a:t>
            </a:fld>
            <a:endParaRPr lang="zh-CN" altLang="en-US"/>
          </a:p>
        </p:txBody>
      </p:sp>
      <p:sp>
        <p:nvSpPr>
          <p:cNvPr id="5" name="Footer Placeholder 4">
            <a:extLst>
              <a:ext uri="{FF2B5EF4-FFF2-40B4-BE49-F238E27FC236}">
                <a16:creationId xmlns:a16="http://schemas.microsoft.com/office/drawing/2014/main" id="{A2426A0B-B993-BBE2-EE80-6E3A3544AB0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75C5961-1E8B-A7CB-42A2-2EE3DAD9A366}"/>
              </a:ext>
            </a:extLst>
          </p:cNvPr>
          <p:cNvSpPr>
            <a:spLocks noGrp="1"/>
          </p:cNvSpPr>
          <p:nvPr>
            <p:ph type="sldNum" sz="quarter" idx="12"/>
          </p:nvPr>
        </p:nvSpPr>
        <p:spPr/>
        <p:txBody>
          <a:body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4125305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220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C064-1F01-E9EA-FA7F-075601DEA8B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FFCCB13-5F26-340E-B884-DABEE488974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F7E6170-88CB-FEBB-7702-0F77D4851E32}"/>
              </a:ext>
            </a:extLst>
          </p:cNvPr>
          <p:cNvSpPr>
            <a:spLocks noGrp="1"/>
          </p:cNvSpPr>
          <p:nvPr>
            <p:ph type="dt" sz="half" idx="10"/>
          </p:nvPr>
        </p:nvSpPr>
        <p:spPr/>
        <p:txBody>
          <a:bodyPr/>
          <a:lstStyle/>
          <a:p>
            <a:fld id="{E99E488B-2EE6-4D29-A22A-AB91A65553BA}" type="datetime1">
              <a:rPr lang="zh-CN" altLang="en-US" smtClean="0"/>
              <a:t>2026/1/29</a:t>
            </a:fld>
            <a:endParaRPr lang="zh-CN" altLang="en-US"/>
          </a:p>
        </p:txBody>
      </p:sp>
      <p:sp>
        <p:nvSpPr>
          <p:cNvPr id="5" name="Footer Placeholder 4">
            <a:extLst>
              <a:ext uri="{FF2B5EF4-FFF2-40B4-BE49-F238E27FC236}">
                <a16:creationId xmlns:a16="http://schemas.microsoft.com/office/drawing/2014/main" id="{D718EF54-A871-E33A-1487-8FC8C47B0C9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D10DE5F-F7CE-6497-3381-8C603BE75BEB}"/>
              </a:ext>
            </a:extLst>
          </p:cNvPr>
          <p:cNvSpPr>
            <a:spLocks noGrp="1"/>
          </p:cNvSpPr>
          <p:nvPr>
            <p:ph type="sldNum" sz="quarter" idx="12"/>
          </p:nvPr>
        </p:nvSpPr>
        <p:spPr/>
        <p:txBody>
          <a:body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352272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7BA20-679F-4A63-1B53-7481E1459260}"/>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772FA05-548E-AC51-4DD8-CF0C71F7BE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8F63BDF3-DE27-1952-04FE-0BA4603C399A}"/>
              </a:ext>
            </a:extLst>
          </p:cNvPr>
          <p:cNvSpPr>
            <a:spLocks noGrp="1"/>
          </p:cNvSpPr>
          <p:nvPr>
            <p:ph type="dt" sz="half" idx="10"/>
          </p:nvPr>
        </p:nvSpPr>
        <p:spPr/>
        <p:txBody>
          <a:bodyPr/>
          <a:lstStyle/>
          <a:p>
            <a:fld id="{3421F69C-EC83-4748-9F42-207B0B7F7AEF}" type="datetime1">
              <a:rPr lang="zh-CN" altLang="en-US" smtClean="0"/>
              <a:t>2026/1/29</a:t>
            </a:fld>
            <a:endParaRPr lang="zh-CN" altLang="en-US"/>
          </a:p>
        </p:txBody>
      </p:sp>
      <p:sp>
        <p:nvSpPr>
          <p:cNvPr id="5" name="Footer Placeholder 4">
            <a:extLst>
              <a:ext uri="{FF2B5EF4-FFF2-40B4-BE49-F238E27FC236}">
                <a16:creationId xmlns:a16="http://schemas.microsoft.com/office/drawing/2014/main" id="{CA94FF42-4371-D96C-5993-5F01FDD81AF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D147ADC-B083-BC61-B086-00E8521C662C}"/>
              </a:ext>
            </a:extLst>
          </p:cNvPr>
          <p:cNvSpPr>
            <a:spLocks noGrp="1"/>
          </p:cNvSpPr>
          <p:nvPr>
            <p:ph type="sldNum" sz="quarter" idx="12"/>
          </p:nvPr>
        </p:nvSpPr>
        <p:spPr/>
        <p:txBody>
          <a:body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2784076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94B5E-60B4-9520-DA94-AC55EFF8C8F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4470680-E670-7010-DC1B-2A04C713ECA5}"/>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E00FD77D-20C5-E7DD-89EB-A63814869CED}"/>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5DEBC103-5960-FFBD-2957-EE352A90CA4E}"/>
              </a:ext>
            </a:extLst>
          </p:cNvPr>
          <p:cNvSpPr>
            <a:spLocks noGrp="1"/>
          </p:cNvSpPr>
          <p:nvPr>
            <p:ph type="dt" sz="half" idx="10"/>
          </p:nvPr>
        </p:nvSpPr>
        <p:spPr/>
        <p:txBody>
          <a:bodyPr/>
          <a:lstStyle/>
          <a:p>
            <a:fld id="{B299948A-4763-4EE0-97C0-D473B84BFE2B}" type="datetime1">
              <a:rPr lang="zh-CN" altLang="en-US" smtClean="0"/>
              <a:t>2026/1/29</a:t>
            </a:fld>
            <a:endParaRPr lang="zh-CN" altLang="en-US"/>
          </a:p>
        </p:txBody>
      </p:sp>
      <p:sp>
        <p:nvSpPr>
          <p:cNvPr id="6" name="Footer Placeholder 5">
            <a:extLst>
              <a:ext uri="{FF2B5EF4-FFF2-40B4-BE49-F238E27FC236}">
                <a16:creationId xmlns:a16="http://schemas.microsoft.com/office/drawing/2014/main" id="{4C390D6F-CF56-5878-8079-1201332B53C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3C8FEFD-27CA-C545-5476-CC67A51A7F56}"/>
              </a:ext>
            </a:extLst>
          </p:cNvPr>
          <p:cNvSpPr>
            <a:spLocks noGrp="1"/>
          </p:cNvSpPr>
          <p:nvPr>
            <p:ph type="sldNum" sz="quarter" idx="12"/>
          </p:nvPr>
        </p:nvSpPr>
        <p:spPr/>
        <p:txBody>
          <a:body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1960343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8044-EC1C-09EC-5E15-AA64F7C0E17D}"/>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E90B3D7-0516-643F-3973-27C70D6596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0A8116AF-7FA3-30AE-2D6E-931AF2788579}"/>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390A20C-9630-69DF-9B98-06D309561A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FC7D1086-ED47-422C-D57F-254E2F05DFAC}"/>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C31DE8F2-34E3-88D2-F716-7C1445B1C751}"/>
              </a:ext>
            </a:extLst>
          </p:cNvPr>
          <p:cNvSpPr>
            <a:spLocks noGrp="1"/>
          </p:cNvSpPr>
          <p:nvPr>
            <p:ph type="dt" sz="half" idx="10"/>
          </p:nvPr>
        </p:nvSpPr>
        <p:spPr/>
        <p:txBody>
          <a:bodyPr/>
          <a:lstStyle/>
          <a:p>
            <a:fld id="{9A2FD7C2-6438-4C8D-9885-EF594F129AF2}" type="datetime1">
              <a:rPr lang="zh-CN" altLang="en-US" smtClean="0"/>
              <a:t>2026/1/29</a:t>
            </a:fld>
            <a:endParaRPr lang="zh-CN" altLang="en-US"/>
          </a:p>
        </p:txBody>
      </p:sp>
      <p:sp>
        <p:nvSpPr>
          <p:cNvPr id="8" name="Footer Placeholder 7">
            <a:extLst>
              <a:ext uri="{FF2B5EF4-FFF2-40B4-BE49-F238E27FC236}">
                <a16:creationId xmlns:a16="http://schemas.microsoft.com/office/drawing/2014/main" id="{719E7518-429E-86FA-99BF-D076EBE0227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1231984-35C7-87C1-1997-8AB4EF547161}"/>
              </a:ext>
            </a:extLst>
          </p:cNvPr>
          <p:cNvSpPr>
            <a:spLocks noGrp="1"/>
          </p:cNvSpPr>
          <p:nvPr>
            <p:ph type="sldNum" sz="quarter" idx="12"/>
          </p:nvPr>
        </p:nvSpPr>
        <p:spPr/>
        <p:txBody>
          <a:body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3940079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B0D2-9E48-529A-C732-C386CEA4E991}"/>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D8E7E7FE-E6AF-B788-DDF8-54FB9A031454}"/>
              </a:ext>
            </a:extLst>
          </p:cNvPr>
          <p:cNvSpPr>
            <a:spLocks noGrp="1"/>
          </p:cNvSpPr>
          <p:nvPr>
            <p:ph type="dt" sz="half" idx="10"/>
          </p:nvPr>
        </p:nvSpPr>
        <p:spPr/>
        <p:txBody>
          <a:bodyPr/>
          <a:lstStyle/>
          <a:p>
            <a:fld id="{CED928C2-0FFC-4AD4-B896-4895AE4FE342}" type="datetime1">
              <a:rPr lang="zh-CN" altLang="en-US" smtClean="0"/>
              <a:t>2026/1/29</a:t>
            </a:fld>
            <a:endParaRPr lang="zh-CN" altLang="en-US"/>
          </a:p>
        </p:txBody>
      </p:sp>
      <p:sp>
        <p:nvSpPr>
          <p:cNvPr id="4" name="Footer Placeholder 3">
            <a:extLst>
              <a:ext uri="{FF2B5EF4-FFF2-40B4-BE49-F238E27FC236}">
                <a16:creationId xmlns:a16="http://schemas.microsoft.com/office/drawing/2014/main" id="{D95E932D-1CB5-AF18-030A-0DDA8FEB87A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C6370044-C209-8B68-1304-9C0E2155E6BA}"/>
              </a:ext>
            </a:extLst>
          </p:cNvPr>
          <p:cNvSpPr>
            <a:spLocks noGrp="1"/>
          </p:cNvSpPr>
          <p:nvPr>
            <p:ph type="sldNum" sz="quarter" idx="12"/>
          </p:nvPr>
        </p:nvSpPr>
        <p:spPr/>
        <p:txBody>
          <a:body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323410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7D20F9-D1BE-73D3-FBC7-A35E3CF0795F}"/>
              </a:ext>
            </a:extLst>
          </p:cNvPr>
          <p:cNvSpPr>
            <a:spLocks noGrp="1"/>
          </p:cNvSpPr>
          <p:nvPr>
            <p:ph type="dt" sz="half" idx="10"/>
          </p:nvPr>
        </p:nvSpPr>
        <p:spPr/>
        <p:txBody>
          <a:bodyPr/>
          <a:lstStyle/>
          <a:p>
            <a:fld id="{FA4C0A94-C2B5-4F29-B85C-45CA87678128}" type="datetime1">
              <a:rPr lang="zh-CN" altLang="en-US" smtClean="0"/>
              <a:t>2026/1/29</a:t>
            </a:fld>
            <a:endParaRPr lang="zh-CN" altLang="en-US"/>
          </a:p>
        </p:txBody>
      </p:sp>
      <p:sp>
        <p:nvSpPr>
          <p:cNvPr id="3" name="Footer Placeholder 2">
            <a:extLst>
              <a:ext uri="{FF2B5EF4-FFF2-40B4-BE49-F238E27FC236}">
                <a16:creationId xmlns:a16="http://schemas.microsoft.com/office/drawing/2014/main" id="{D19EC320-30AA-281B-5A1F-45636E956C6D}"/>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DA2696C-D432-67FF-378F-5173FF5991F3}"/>
              </a:ext>
            </a:extLst>
          </p:cNvPr>
          <p:cNvSpPr>
            <a:spLocks noGrp="1"/>
          </p:cNvSpPr>
          <p:nvPr>
            <p:ph type="sldNum" sz="quarter" idx="12"/>
          </p:nvPr>
        </p:nvSpPr>
        <p:spPr/>
        <p:txBody>
          <a:body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214047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CE0E-4F38-8FC0-AD26-B17EEDE18BC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9E89884-E932-B5F8-8938-544A86418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A042DE41-1F51-24DF-D700-CFACF18479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10B3946-42D4-E7D4-3EE7-1D93D9E516C1}"/>
              </a:ext>
            </a:extLst>
          </p:cNvPr>
          <p:cNvSpPr>
            <a:spLocks noGrp="1"/>
          </p:cNvSpPr>
          <p:nvPr>
            <p:ph type="dt" sz="half" idx="10"/>
          </p:nvPr>
        </p:nvSpPr>
        <p:spPr/>
        <p:txBody>
          <a:bodyPr/>
          <a:lstStyle/>
          <a:p>
            <a:fld id="{F4E08264-F49F-49C9-A7F4-9095CA867FFE}" type="datetime1">
              <a:rPr lang="zh-CN" altLang="en-US" smtClean="0"/>
              <a:t>2026/1/29</a:t>
            </a:fld>
            <a:endParaRPr lang="zh-CN" altLang="en-US"/>
          </a:p>
        </p:txBody>
      </p:sp>
      <p:sp>
        <p:nvSpPr>
          <p:cNvPr id="6" name="Footer Placeholder 5">
            <a:extLst>
              <a:ext uri="{FF2B5EF4-FFF2-40B4-BE49-F238E27FC236}">
                <a16:creationId xmlns:a16="http://schemas.microsoft.com/office/drawing/2014/main" id="{144D8740-F32B-E145-9F57-5B9FF3B3942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2193753-F781-1F34-1E7D-C6CDBDBD0730}"/>
              </a:ext>
            </a:extLst>
          </p:cNvPr>
          <p:cNvSpPr>
            <a:spLocks noGrp="1"/>
          </p:cNvSpPr>
          <p:nvPr>
            <p:ph type="sldNum" sz="quarter" idx="12"/>
          </p:nvPr>
        </p:nvSpPr>
        <p:spPr/>
        <p:txBody>
          <a:body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2992108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E048E-02F7-1CC7-9500-C61C2058686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5E32CAA6-AA52-BC5F-8FBA-613C7833F7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FBC4E64C-7108-973D-EFC5-3585CD54D2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59FC8B9B-B845-95C5-CEC3-B72A590FD27A}"/>
              </a:ext>
            </a:extLst>
          </p:cNvPr>
          <p:cNvSpPr>
            <a:spLocks noGrp="1"/>
          </p:cNvSpPr>
          <p:nvPr>
            <p:ph type="dt" sz="half" idx="10"/>
          </p:nvPr>
        </p:nvSpPr>
        <p:spPr/>
        <p:txBody>
          <a:bodyPr/>
          <a:lstStyle/>
          <a:p>
            <a:fld id="{DB82EF23-268D-49B9-906A-158FBE8CE46C}" type="datetime1">
              <a:rPr lang="zh-CN" altLang="en-US" smtClean="0"/>
              <a:t>2026/1/29</a:t>
            </a:fld>
            <a:endParaRPr lang="zh-CN" altLang="en-US"/>
          </a:p>
        </p:txBody>
      </p:sp>
      <p:sp>
        <p:nvSpPr>
          <p:cNvPr id="6" name="Footer Placeholder 5">
            <a:extLst>
              <a:ext uri="{FF2B5EF4-FFF2-40B4-BE49-F238E27FC236}">
                <a16:creationId xmlns:a16="http://schemas.microsoft.com/office/drawing/2014/main" id="{B8BA3B08-DFE1-22F6-F7D9-C9142B48E56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E013F9B-0620-6B5F-54E4-9B699FFD52C0}"/>
              </a:ext>
            </a:extLst>
          </p:cNvPr>
          <p:cNvSpPr>
            <a:spLocks noGrp="1"/>
          </p:cNvSpPr>
          <p:nvPr>
            <p:ph type="sldNum" sz="quarter" idx="12"/>
          </p:nvPr>
        </p:nvSpPr>
        <p:spPr/>
        <p:txBody>
          <a:body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4001817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0D66B7-5A9E-DD1C-275B-10F08F705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7640120-EAC3-E27C-21BE-018E0349FB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4778F84-6737-518B-905C-98A833886A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9741DB-35F8-42F3-A018-9E7E52FFF065}" type="datetime1">
              <a:rPr lang="zh-CN" altLang="en-US" smtClean="0"/>
              <a:t>2026/1/29</a:t>
            </a:fld>
            <a:endParaRPr lang="zh-CN" altLang="en-US"/>
          </a:p>
        </p:txBody>
      </p:sp>
      <p:sp>
        <p:nvSpPr>
          <p:cNvPr id="5" name="Footer Placeholder 4">
            <a:extLst>
              <a:ext uri="{FF2B5EF4-FFF2-40B4-BE49-F238E27FC236}">
                <a16:creationId xmlns:a16="http://schemas.microsoft.com/office/drawing/2014/main" id="{26C1339D-B6B4-DD4B-D8E5-B3FE7FDDD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2FF48806-ACB5-984C-60E9-85AB4FBBE4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1EC109-1E15-4BCA-93B5-56442BB3443E}" type="slidenum">
              <a:rPr lang="zh-CN" altLang="en-US" smtClean="0"/>
              <a:t>‹#›</a:t>
            </a:fld>
            <a:endParaRPr lang="zh-CN" altLang="en-US"/>
          </a:p>
        </p:txBody>
      </p:sp>
    </p:spTree>
    <p:extLst>
      <p:ext uri="{BB962C8B-B14F-4D97-AF65-F5344CB8AC3E}">
        <p14:creationId xmlns:p14="http://schemas.microsoft.com/office/powerpoint/2010/main" val="2361123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f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gi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1.jf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jf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jf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6.jf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7.jf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jfi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jfif"/><Relationship Id="rId11" Type="http://schemas.openxmlformats.org/officeDocument/2006/relationships/image" Target="../media/image37.jfif"/><Relationship Id="rId5" Type="http://schemas.openxmlformats.org/officeDocument/2006/relationships/image" Target="../media/image31.jfif"/><Relationship Id="rId10" Type="http://schemas.openxmlformats.org/officeDocument/2006/relationships/image" Target="../media/image36.jfif"/><Relationship Id="rId4" Type="http://schemas.openxmlformats.org/officeDocument/2006/relationships/image" Target="../media/image29.jpg"/><Relationship Id="rId9" Type="http://schemas.openxmlformats.org/officeDocument/2006/relationships/image" Target="../media/image35.jpg"/></Relationships>
</file>

<file path=ppt/slides/_rels/slide24.xml.rels><?xml version="1.0" encoding="UTF-8" standalone="yes"?>
<Relationships xmlns="http://schemas.openxmlformats.org/package/2006/relationships"><Relationship Id="rId8" Type="http://schemas.openxmlformats.org/officeDocument/2006/relationships/image" Target="../media/image33.jfif"/><Relationship Id="rId13" Type="http://schemas.openxmlformats.org/officeDocument/2006/relationships/image" Target="../media/image32.jfif"/><Relationship Id="rId3" Type="http://schemas.openxmlformats.org/officeDocument/2006/relationships/image" Target="../media/image2.png"/><Relationship Id="rId7" Type="http://schemas.openxmlformats.org/officeDocument/2006/relationships/image" Target="../media/image36.jfif"/><Relationship Id="rId12" Type="http://schemas.openxmlformats.org/officeDocument/2006/relationships/image" Target="../media/image41.png"/><Relationship Id="rId17" Type="http://schemas.openxmlformats.org/officeDocument/2006/relationships/image" Target="../media/image43.png"/><Relationship Id="rId2" Type="http://schemas.openxmlformats.org/officeDocument/2006/relationships/notesSlide" Target="../notesSlides/notesSlide18.xml"/><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1.jfif"/><Relationship Id="rId11" Type="http://schemas.openxmlformats.org/officeDocument/2006/relationships/image" Target="../media/image35.jpg"/><Relationship Id="rId5" Type="http://schemas.openxmlformats.org/officeDocument/2006/relationships/image" Target="../media/image29.jpg"/><Relationship Id="rId15" Type="http://schemas.openxmlformats.org/officeDocument/2006/relationships/image" Target="../media/image42.jpg"/><Relationship Id="rId10" Type="http://schemas.openxmlformats.org/officeDocument/2006/relationships/image" Target="../media/image40.jpg"/><Relationship Id="rId4" Type="http://schemas.openxmlformats.org/officeDocument/2006/relationships/image" Target="../media/image38.png"/><Relationship Id="rId9" Type="http://schemas.openxmlformats.org/officeDocument/2006/relationships/image" Target="../media/image39.jfif"/><Relationship Id="rId14" Type="http://schemas.openxmlformats.org/officeDocument/2006/relationships/image" Target="../media/image37.jfif"/></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5.jp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5198EE99-75D6-73CA-DC14-844D9CAAB0F0}"/>
              </a:ext>
            </a:extLst>
          </p:cNvPr>
          <p:cNvPicPr>
            <a:picLocks noChangeAspect="1"/>
          </p:cNvPicPr>
          <p:nvPr/>
        </p:nvPicPr>
        <p:blipFill>
          <a:blip r:embed="rId3"/>
          <a:stretch>
            <a:fillRect/>
          </a:stretch>
        </p:blipFill>
        <p:spPr>
          <a:xfrm>
            <a:off x="-1" y="0"/>
            <a:ext cx="12192000" cy="6858000"/>
          </a:xfrm>
          <a:prstGeom prst="rect">
            <a:avLst/>
          </a:prstGeom>
        </p:spPr>
      </p:pic>
      <p:sp>
        <p:nvSpPr>
          <p:cNvPr id="2" name="Text 1">
            <a:extLst>
              <a:ext uri="{FF2B5EF4-FFF2-40B4-BE49-F238E27FC236}">
                <a16:creationId xmlns:a16="http://schemas.microsoft.com/office/drawing/2014/main" id="{8EBE5425-E74F-A0A4-A48F-D7BC1261315F}"/>
              </a:ext>
            </a:extLst>
          </p:cNvPr>
          <p:cNvSpPr/>
          <p:nvPr/>
        </p:nvSpPr>
        <p:spPr>
          <a:xfrm>
            <a:off x="510768" y="431769"/>
            <a:ext cx="10218192" cy="574453"/>
          </a:xfrm>
          <a:prstGeom prst="rect">
            <a:avLst/>
          </a:prstGeom>
          <a:noFill/>
          <a:ln/>
        </p:spPr>
        <p:txBody>
          <a:bodyPr wrap="square" lIns="0" tIns="0" rIns="0" bIns="0" rtlCol="0" anchor="t">
            <a:spAutoFit/>
          </a:bodyPr>
          <a:lstStyle/>
          <a:p>
            <a:r>
              <a:rPr lang="en-US" sz="3733" b="1" dirty="0">
                <a:solidFill>
                  <a:srgbClr val="374151"/>
                </a:solidFill>
                <a:latin typeface="微软雅黑" panose="020B0503020204020204" pitchFamily="34" charset="-122"/>
                <a:ea typeface="微软雅黑" panose="020B0503020204020204" pitchFamily="34" charset="-122"/>
              </a:rPr>
              <a:t>2026 </a:t>
            </a:r>
            <a:r>
              <a:rPr lang="zh-CN" altLang="en-US" sz="3733" b="1" dirty="0">
                <a:solidFill>
                  <a:srgbClr val="374151"/>
                </a:solidFill>
                <a:latin typeface="微软雅黑" panose="020B0503020204020204" pitchFamily="34" charset="-122"/>
                <a:ea typeface="微软雅黑" panose="020B0503020204020204" pitchFamily="34" charset="-122"/>
              </a:rPr>
              <a:t>少年创客松</a:t>
            </a:r>
            <a:r>
              <a:rPr lang="en-US" altLang="zh-CN" sz="3733" b="1" dirty="0">
                <a:solidFill>
                  <a:srgbClr val="374151"/>
                </a:solidFill>
                <a:latin typeface="微软雅黑" panose="020B0503020204020204" pitchFamily="34" charset="-122"/>
                <a:ea typeface="微软雅黑" panose="020B0503020204020204" pitchFamily="34" charset="-122"/>
              </a:rPr>
              <a:t>·</a:t>
            </a:r>
            <a:r>
              <a:rPr lang="zh-CN" altLang="en-US" sz="3733" b="1" dirty="0">
                <a:solidFill>
                  <a:srgbClr val="374151"/>
                </a:solidFill>
                <a:latin typeface="微软雅黑" panose="020B0503020204020204" pitchFamily="34" charset="-122"/>
                <a:ea typeface="微软雅黑" panose="020B0503020204020204" pitchFamily="34" charset="-122"/>
              </a:rPr>
              <a:t>前置课</a:t>
            </a:r>
            <a:endParaRPr lang="en-US" sz="3733"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60E3B30-79B3-63A2-B16F-5384560416B1}"/>
              </a:ext>
            </a:extLst>
          </p:cNvPr>
          <p:cNvSpPr txBox="1"/>
          <p:nvPr/>
        </p:nvSpPr>
        <p:spPr>
          <a:xfrm>
            <a:off x="1097741" y="4507683"/>
            <a:ext cx="2525993" cy="912814"/>
          </a:xfrm>
          <a:prstGeom prst="rect">
            <a:avLst/>
          </a:prstGeom>
          <a:noFill/>
        </p:spPr>
        <p:txBody>
          <a:bodyPr wrap="square" rtlCol="0">
            <a:spAutoFit/>
          </a:bodyPr>
          <a:lstStyle/>
          <a:p>
            <a:r>
              <a:rPr lang="zh-CN" altLang="en-US" sz="1333" b="1" dirty="0"/>
              <a:t>👤 露面</a:t>
            </a:r>
            <a:endParaRPr lang="en-US" altLang="zh-CN" sz="1333" b="1" dirty="0"/>
          </a:p>
          <a:p>
            <a:br>
              <a:rPr lang="zh-CN" altLang="en-US" sz="1333" dirty="0"/>
            </a:br>
            <a:r>
              <a:rPr lang="en-US" altLang="zh-CN" sz="1333" dirty="0"/>
              <a:t>• </a:t>
            </a:r>
            <a:r>
              <a:rPr lang="zh-CN" altLang="en-US" sz="1333" dirty="0"/>
              <a:t>请尽量开启摄像头</a:t>
            </a:r>
            <a:br>
              <a:rPr lang="zh-CN" altLang="en-US" sz="1333" dirty="0"/>
            </a:br>
            <a:r>
              <a:rPr lang="en-US" altLang="zh-CN" sz="1333" dirty="0"/>
              <a:t>• </a:t>
            </a:r>
            <a:r>
              <a:rPr lang="zh-CN" altLang="en-US" sz="1333" dirty="0"/>
              <a:t>保持环境安静整洁</a:t>
            </a:r>
          </a:p>
        </p:txBody>
      </p:sp>
      <p:sp>
        <p:nvSpPr>
          <p:cNvPr id="4" name="Text 3">
            <a:extLst>
              <a:ext uri="{FF2B5EF4-FFF2-40B4-BE49-F238E27FC236}">
                <a16:creationId xmlns:a16="http://schemas.microsoft.com/office/drawing/2014/main" id="{504D7093-72CA-2E0E-DBC9-FB1E071C6642}"/>
              </a:ext>
            </a:extLst>
          </p:cNvPr>
          <p:cNvSpPr/>
          <p:nvPr/>
        </p:nvSpPr>
        <p:spPr>
          <a:xfrm>
            <a:off x="1275094" y="2100330"/>
            <a:ext cx="3301975" cy="184666"/>
          </a:xfrm>
          <a:prstGeom prst="rect">
            <a:avLst/>
          </a:prstGeom>
          <a:noFill/>
          <a:ln/>
        </p:spPr>
        <p:txBody>
          <a:bodyPr wrap="square" lIns="0" tIns="0" rIns="0" bIns="0" rtlCol="0" anchor="t">
            <a:spAutoFit/>
          </a:bodyPr>
          <a:lstStyle/>
          <a:p>
            <a:endParaRPr lang="zh-CN" altLang="en-US" sz="1200" dirty="0"/>
          </a:p>
        </p:txBody>
      </p:sp>
      <p:sp>
        <p:nvSpPr>
          <p:cNvPr id="5" name="文本框 4">
            <a:extLst>
              <a:ext uri="{FF2B5EF4-FFF2-40B4-BE49-F238E27FC236}">
                <a16:creationId xmlns:a16="http://schemas.microsoft.com/office/drawing/2014/main" id="{F17172A3-8DE4-43AD-B643-C20E94970952}"/>
              </a:ext>
            </a:extLst>
          </p:cNvPr>
          <p:cNvSpPr txBox="1"/>
          <p:nvPr/>
        </p:nvSpPr>
        <p:spPr>
          <a:xfrm>
            <a:off x="4833004" y="4507683"/>
            <a:ext cx="2525993" cy="912814"/>
          </a:xfrm>
          <a:prstGeom prst="rect">
            <a:avLst/>
          </a:prstGeom>
          <a:noFill/>
        </p:spPr>
        <p:txBody>
          <a:bodyPr wrap="square" rtlCol="0">
            <a:spAutoFit/>
          </a:bodyPr>
          <a:lstStyle/>
          <a:p>
            <a:r>
              <a:rPr lang="zh-CN" altLang="en-US" sz="1333" b="1" dirty="0"/>
              <a:t>🔇 静音</a:t>
            </a:r>
            <a:endParaRPr lang="en-US" altLang="zh-CN" sz="1333" b="1" dirty="0"/>
          </a:p>
          <a:p>
            <a:br>
              <a:rPr lang="zh-CN" altLang="en-US" sz="1333" dirty="0"/>
            </a:br>
            <a:r>
              <a:rPr lang="en-US" altLang="zh-CN" sz="1333" dirty="0"/>
              <a:t>• </a:t>
            </a:r>
            <a:r>
              <a:rPr lang="zh-CN" altLang="en-US" sz="1333" dirty="0"/>
              <a:t>进入后请立即静音</a:t>
            </a:r>
            <a:br>
              <a:rPr lang="zh-CN" altLang="en-US" sz="1333" dirty="0"/>
            </a:br>
            <a:r>
              <a:rPr lang="en-US" altLang="zh-CN" sz="1333" dirty="0"/>
              <a:t>• </a:t>
            </a:r>
            <a:r>
              <a:rPr lang="zh-CN" altLang="en-US" sz="1333" dirty="0"/>
              <a:t>发言时再解除</a:t>
            </a:r>
          </a:p>
        </p:txBody>
      </p:sp>
      <p:sp>
        <p:nvSpPr>
          <p:cNvPr id="6" name="文本框 5">
            <a:extLst>
              <a:ext uri="{FF2B5EF4-FFF2-40B4-BE49-F238E27FC236}">
                <a16:creationId xmlns:a16="http://schemas.microsoft.com/office/drawing/2014/main" id="{6809F377-3E39-FAA0-AA45-354E013A736F}"/>
              </a:ext>
            </a:extLst>
          </p:cNvPr>
          <p:cNvSpPr txBox="1"/>
          <p:nvPr/>
        </p:nvSpPr>
        <p:spPr>
          <a:xfrm>
            <a:off x="8445465" y="4501239"/>
            <a:ext cx="3689927" cy="1117935"/>
          </a:xfrm>
          <a:prstGeom prst="rect">
            <a:avLst/>
          </a:prstGeom>
          <a:noFill/>
        </p:spPr>
        <p:txBody>
          <a:bodyPr wrap="square" rtlCol="0">
            <a:spAutoFit/>
          </a:bodyPr>
          <a:lstStyle/>
          <a:p>
            <a:r>
              <a:rPr lang="zh-CN" altLang="en-US" sz="1333" b="1" dirty="0"/>
              <a:t>💬 有序发言</a:t>
            </a:r>
            <a:endParaRPr lang="en-US" altLang="zh-CN" sz="1333" b="1" dirty="0"/>
          </a:p>
          <a:p>
            <a:br>
              <a:rPr lang="zh-CN" altLang="en-US" sz="1333" dirty="0"/>
            </a:br>
            <a:r>
              <a:rPr lang="en-US" altLang="zh-CN" sz="1333" dirty="0"/>
              <a:t>• </a:t>
            </a:r>
            <a:r>
              <a:rPr lang="zh-CN" altLang="en-US" sz="1333" dirty="0"/>
              <a:t>提问请用“举手”功能</a:t>
            </a:r>
            <a:br>
              <a:rPr lang="zh-CN" altLang="en-US" sz="1333" dirty="0"/>
            </a:br>
            <a:r>
              <a:rPr lang="en-US" altLang="zh-CN" sz="1333" dirty="0"/>
              <a:t>• </a:t>
            </a:r>
            <a:r>
              <a:rPr lang="zh-CN" altLang="en-US" sz="1333" dirty="0"/>
              <a:t>聊天区仅讨论课程内容</a:t>
            </a:r>
          </a:p>
          <a:p>
            <a:endParaRPr lang="zh-CN" altLang="en-US" sz="1333" dirty="0"/>
          </a:p>
        </p:txBody>
      </p:sp>
      <p:sp>
        <p:nvSpPr>
          <p:cNvPr id="19" name="Text 1">
            <a:extLst>
              <a:ext uri="{FF2B5EF4-FFF2-40B4-BE49-F238E27FC236}">
                <a16:creationId xmlns:a16="http://schemas.microsoft.com/office/drawing/2014/main" id="{FD103638-1B9E-3A67-40E5-EC2DF330890D}"/>
              </a:ext>
            </a:extLst>
          </p:cNvPr>
          <p:cNvSpPr/>
          <p:nvPr/>
        </p:nvSpPr>
        <p:spPr>
          <a:xfrm>
            <a:off x="2521306" y="2268024"/>
            <a:ext cx="6197117" cy="1477328"/>
          </a:xfrm>
          <a:prstGeom prst="rect">
            <a:avLst/>
          </a:prstGeom>
          <a:noFill/>
          <a:ln/>
        </p:spPr>
        <p:txBody>
          <a:bodyPr wrap="square" lIns="0" tIns="0" rIns="0" bIns="0" rtlCol="0" anchor="t">
            <a:spAutoFit/>
          </a:bodyPr>
          <a:lstStyle/>
          <a:p>
            <a:pPr algn="ctr"/>
            <a:r>
              <a:rPr lang="en-US" sz="4800" b="1" dirty="0">
                <a:solidFill>
                  <a:schemeClr val="accent1">
                    <a:lumMod val="75000"/>
                  </a:schemeClr>
                </a:solidFill>
                <a:latin typeface="Harlow Solid Italic" panose="04030604020F02020D02" pitchFamily="82" charset="0"/>
                <a:ea typeface="微软雅黑" panose="020B0503020204020204" pitchFamily="34" charset="-122"/>
              </a:rPr>
              <a:t>Welcome </a:t>
            </a:r>
            <a:r>
              <a:rPr lang="en-US" altLang="zh-CN" sz="4800" b="1" dirty="0">
                <a:solidFill>
                  <a:schemeClr val="accent1">
                    <a:lumMod val="75000"/>
                  </a:schemeClr>
                </a:solidFill>
                <a:latin typeface="Harlow Solid Italic" panose="04030604020F02020D02" pitchFamily="82" charset="0"/>
                <a:ea typeface="微软雅黑" panose="020B0503020204020204" pitchFamily="34" charset="-122"/>
              </a:rPr>
              <a:t>to</a:t>
            </a:r>
            <a:endParaRPr lang="en-US" sz="4800" b="1" dirty="0">
              <a:solidFill>
                <a:schemeClr val="accent1">
                  <a:lumMod val="75000"/>
                </a:schemeClr>
              </a:solidFill>
              <a:latin typeface="Harlow Solid Italic" panose="04030604020F02020D02" pitchFamily="82" charset="0"/>
              <a:ea typeface="微软雅黑" panose="020B0503020204020204" pitchFamily="34" charset="-122"/>
            </a:endParaRPr>
          </a:p>
          <a:p>
            <a:pPr algn="ctr"/>
            <a:r>
              <a:rPr lang="en-US" sz="4800" b="1" dirty="0" err="1">
                <a:solidFill>
                  <a:schemeClr val="accent1">
                    <a:lumMod val="75000"/>
                  </a:schemeClr>
                </a:solidFill>
                <a:latin typeface="Harlow Solid Italic" panose="04030604020F02020D02" pitchFamily="82" charset="0"/>
                <a:ea typeface="微软雅黑" panose="020B0503020204020204" pitchFamily="34" charset="-122"/>
              </a:rPr>
              <a:t>Innovathon</a:t>
            </a:r>
            <a:r>
              <a:rPr lang="en-US" sz="4800" b="1" dirty="0">
                <a:solidFill>
                  <a:schemeClr val="accent1">
                    <a:lumMod val="75000"/>
                  </a:schemeClr>
                </a:solidFill>
                <a:latin typeface="Harlow Solid Italic" panose="04030604020F02020D02" pitchFamily="82" charset="0"/>
                <a:ea typeface="微软雅黑" panose="020B0503020204020204" pitchFamily="34" charset="-122"/>
              </a:rPr>
              <a:t> </a:t>
            </a:r>
            <a:r>
              <a:rPr lang="en-US" altLang="zh-CN" sz="4800" b="1" dirty="0">
                <a:solidFill>
                  <a:schemeClr val="accent1">
                    <a:lumMod val="75000"/>
                  </a:schemeClr>
                </a:solidFill>
                <a:latin typeface="Harlow Solid Italic" panose="04030604020F02020D02" pitchFamily="82" charset="0"/>
                <a:ea typeface="微软雅黑" panose="020B0503020204020204" pitchFamily="34" charset="-122"/>
              </a:rPr>
              <a:t>· 2026</a:t>
            </a:r>
            <a:endParaRPr lang="en-US" sz="4800" dirty="0">
              <a:solidFill>
                <a:schemeClr val="accent1">
                  <a:lumMod val="75000"/>
                </a:schemeClr>
              </a:solidFill>
              <a:latin typeface="Harlow Solid Italic" panose="04030604020F02020D02" pitchFamily="82" charset="0"/>
              <a:ea typeface="微软雅黑" panose="020B0503020204020204" pitchFamily="34" charset="-122"/>
            </a:endParaRPr>
          </a:p>
        </p:txBody>
      </p:sp>
      <p:sp>
        <p:nvSpPr>
          <p:cNvPr id="20" name="Text 1">
            <a:extLst>
              <a:ext uri="{FF2B5EF4-FFF2-40B4-BE49-F238E27FC236}">
                <a16:creationId xmlns:a16="http://schemas.microsoft.com/office/drawing/2014/main" id="{98F35129-5C86-666B-4BF9-99E019CEBC04}"/>
              </a:ext>
            </a:extLst>
          </p:cNvPr>
          <p:cNvSpPr/>
          <p:nvPr/>
        </p:nvSpPr>
        <p:spPr>
          <a:xfrm>
            <a:off x="9465964" y="523663"/>
            <a:ext cx="2525993" cy="205121"/>
          </a:xfrm>
          <a:prstGeom prst="rect">
            <a:avLst/>
          </a:prstGeom>
          <a:noFill/>
          <a:ln/>
        </p:spPr>
        <p:txBody>
          <a:bodyPr wrap="square" lIns="0" tIns="0" rIns="0" bIns="0" rtlCol="0" anchor="t">
            <a:spAutoFit/>
          </a:bodyPr>
          <a:lstStyle/>
          <a:p>
            <a:pPr algn="ctr"/>
            <a:r>
              <a:rPr lang="zh-CN" altLang="en-US" sz="1333" b="1" i="1"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rPr>
              <a:t>未知边界</a:t>
            </a:r>
            <a:r>
              <a:rPr lang="en-US" altLang="zh-CN" sz="1333" b="1" i="1"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sz="1333" b="1" i="1" dirty="0" err="1">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rPr>
              <a:t>BoundaryUnknown</a:t>
            </a:r>
            <a:endParaRPr lang="en-US" sz="1333" b="1" i="1"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60155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1BDBE-99CA-C1AF-E61D-3AC219CCC515}"/>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7DC443C3-16F0-3798-AB17-C4A003830ECB}"/>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26722AE4-D44D-608B-63F3-E9B3DE2F2F71}"/>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a:extLst>
              <a:ext uri="{FF2B5EF4-FFF2-40B4-BE49-F238E27FC236}">
                <a16:creationId xmlns:a16="http://schemas.microsoft.com/office/drawing/2014/main" id="{B359031F-1F1B-4268-BEE2-3C3C00EE5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AC00AAAD-63EC-2381-8C5B-12BE9991097D}"/>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54B5E41B-5FEE-68E2-DF92-392958612766}"/>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10</a:t>
            </a:fld>
            <a:endParaRPr lang="zh-CN" altLang="en-US" sz="2400" b="1" dirty="0">
              <a:solidFill>
                <a:schemeClr val="bg1">
                  <a:lumMod val="65000"/>
                </a:schemeClr>
              </a:solidFill>
              <a:latin typeface="Bradley Hand ITC" panose="03070402050302030203" pitchFamily="66" charset="0"/>
            </a:endParaRPr>
          </a:p>
        </p:txBody>
      </p:sp>
      <p:sp>
        <p:nvSpPr>
          <p:cNvPr id="13" name="Google Shape;867;p33">
            <a:extLst>
              <a:ext uri="{FF2B5EF4-FFF2-40B4-BE49-F238E27FC236}">
                <a16:creationId xmlns:a16="http://schemas.microsoft.com/office/drawing/2014/main" id="{8797F71D-4A48-28B9-0E2B-5A760D500889}"/>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Self-Driving Cars</a:t>
            </a:r>
          </a:p>
        </p:txBody>
      </p:sp>
      <p:pic>
        <p:nvPicPr>
          <p:cNvPr id="8" name="Picture 7">
            <a:extLst>
              <a:ext uri="{FF2B5EF4-FFF2-40B4-BE49-F238E27FC236}">
                <a16:creationId xmlns:a16="http://schemas.microsoft.com/office/drawing/2014/main" id="{B02BAA86-1450-BB9E-E47B-117617968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050" y="2410164"/>
            <a:ext cx="5321300" cy="3569705"/>
          </a:xfrm>
          <a:prstGeom prst="rect">
            <a:avLst/>
          </a:prstGeom>
        </p:spPr>
      </p:pic>
    </p:spTree>
    <p:extLst>
      <p:ext uri="{BB962C8B-B14F-4D97-AF65-F5344CB8AC3E}">
        <p14:creationId xmlns:p14="http://schemas.microsoft.com/office/powerpoint/2010/main" val="4244857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105C6-DD85-44CE-D95F-4E6F59BC50D4}"/>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D53A053E-C973-0EC6-4CC6-957EC2FE1AE7}"/>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4BE3C285-6A78-441B-108E-E4C7A0C01475}"/>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a:extLst>
              <a:ext uri="{FF2B5EF4-FFF2-40B4-BE49-F238E27FC236}">
                <a16:creationId xmlns:a16="http://schemas.microsoft.com/office/drawing/2014/main" id="{F83B7BDA-3087-2297-7C0A-BEE1D8FEB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06F22221-9B2B-2BD7-20D2-25A188A88A8F}"/>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B60F0D84-9E07-B0B3-70ED-D0165DDA1876}"/>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11</a:t>
            </a:fld>
            <a:endParaRPr lang="zh-CN" altLang="en-US" sz="2400" b="1" dirty="0">
              <a:solidFill>
                <a:schemeClr val="bg1">
                  <a:lumMod val="65000"/>
                </a:schemeClr>
              </a:solidFill>
              <a:latin typeface="Bradley Hand ITC" panose="03070402050302030203" pitchFamily="66" charset="0"/>
            </a:endParaRPr>
          </a:p>
        </p:txBody>
      </p:sp>
      <p:pic>
        <p:nvPicPr>
          <p:cNvPr id="7" name="Picture 6">
            <a:extLst>
              <a:ext uri="{FF2B5EF4-FFF2-40B4-BE49-F238E27FC236}">
                <a16:creationId xmlns:a16="http://schemas.microsoft.com/office/drawing/2014/main" id="{8CC0EE1B-1168-F8F2-938B-4EACA33158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892" y="2173833"/>
            <a:ext cx="4226214" cy="4152806"/>
          </a:xfrm>
          <a:prstGeom prst="rect">
            <a:avLst/>
          </a:prstGeom>
        </p:spPr>
      </p:pic>
      <p:sp>
        <p:nvSpPr>
          <p:cNvPr id="9" name="Google Shape;867;p33">
            <a:extLst>
              <a:ext uri="{FF2B5EF4-FFF2-40B4-BE49-F238E27FC236}">
                <a16:creationId xmlns:a16="http://schemas.microsoft.com/office/drawing/2014/main" id="{CC15C9E0-B120-9901-52C9-0BDD6EAB376C}"/>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Chatbots(LLMs)</a:t>
            </a:r>
          </a:p>
        </p:txBody>
      </p:sp>
      <p:pic>
        <p:nvPicPr>
          <p:cNvPr id="12" name="Picture 11">
            <a:extLst>
              <a:ext uri="{FF2B5EF4-FFF2-40B4-BE49-F238E27FC236}">
                <a16:creationId xmlns:a16="http://schemas.microsoft.com/office/drawing/2014/main" id="{4AECD5A9-FAA4-47B6-BB37-47577DC4D1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412" y="1903461"/>
            <a:ext cx="1930301" cy="1930301"/>
          </a:xfrm>
          <a:prstGeom prst="rect">
            <a:avLst/>
          </a:prstGeom>
        </p:spPr>
      </p:pic>
      <p:pic>
        <p:nvPicPr>
          <p:cNvPr id="14" name="Picture 13">
            <a:extLst>
              <a:ext uri="{FF2B5EF4-FFF2-40B4-BE49-F238E27FC236}">
                <a16:creationId xmlns:a16="http://schemas.microsoft.com/office/drawing/2014/main" id="{1FD1F1FD-991E-9F5D-7C4D-D731A86D29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147" y="4221431"/>
            <a:ext cx="1595437" cy="1595437"/>
          </a:xfrm>
          <a:prstGeom prst="rect">
            <a:avLst/>
          </a:prstGeom>
        </p:spPr>
      </p:pic>
      <p:pic>
        <p:nvPicPr>
          <p:cNvPr id="18" name="Picture 17">
            <a:extLst>
              <a:ext uri="{FF2B5EF4-FFF2-40B4-BE49-F238E27FC236}">
                <a16:creationId xmlns:a16="http://schemas.microsoft.com/office/drawing/2014/main" id="{626CD38A-C612-785E-4A41-4577273C81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3650" y="4135128"/>
            <a:ext cx="3228975" cy="1816298"/>
          </a:xfrm>
          <a:prstGeom prst="rect">
            <a:avLst/>
          </a:prstGeom>
        </p:spPr>
      </p:pic>
      <p:pic>
        <p:nvPicPr>
          <p:cNvPr id="20" name="Picture 19">
            <a:extLst>
              <a:ext uri="{FF2B5EF4-FFF2-40B4-BE49-F238E27FC236}">
                <a16:creationId xmlns:a16="http://schemas.microsoft.com/office/drawing/2014/main" id="{28CF82D6-56FB-16FE-F589-09B3D72BD0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9462" y="2152022"/>
            <a:ext cx="1657349" cy="1657349"/>
          </a:xfrm>
          <a:prstGeom prst="rect">
            <a:avLst/>
          </a:prstGeom>
        </p:spPr>
      </p:pic>
    </p:spTree>
    <p:extLst>
      <p:ext uri="{BB962C8B-B14F-4D97-AF65-F5344CB8AC3E}">
        <p14:creationId xmlns:p14="http://schemas.microsoft.com/office/powerpoint/2010/main" val="3484995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58F43-4A95-5AE4-16AA-FF4376E8FADE}"/>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1880BC49-ED74-E322-60F9-B0B1155FA878}"/>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612CA37E-97A4-8CF4-E177-12BC60219610}"/>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1352E392-3CF5-8D48-7C0B-64B110719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E33EC6B6-E12E-023B-02A1-2BD7CBFA0491}"/>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84A4997D-252A-1445-AB58-1F5156E43D13}"/>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12</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D0D494B4-8A5C-0D37-BD99-CF25288D1FF6}"/>
              </a:ext>
            </a:extLst>
          </p:cNvPr>
          <p:cNvSpPr txBox="1">
            <a:spLocks/>
          </p:cNvSpPr>
          <p:nvPr/>
        </p:nvSpPr>
        <p:spPr>
          <a:xfrm>
            <a:off x="2222599" y="658101"/>
            <a:ext cx="7746800" cy="18796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10000" spc="300" dirty="0">
                <a:solidFill>
                  <a:schemeClr val="accent4">
                    <a:lumMod val="60000"/>
                    <a:lumOff val="40000"/>
                    <a:alpha val="60000"/>
                  </a:schemeClr>
                </a:solidFill>
                <a:latin typeface="Amatic SC" panose="020F0502020204030204" pitchFamily="2" charset="-79"/>
                <a:cs typeface="Amatic SC" panose="020F0502020204030204" pitchFamily="2" charset="-79"/>
              </a:rPr>
              <a:t>A Common Theme:</a:t>
            </a:r>
          </a:p>
        </p:txBody>
      </p:sp>
      <p:pic>
        <p:nvPicPr>
          <p:cNvPr id="8" name="Picture 7">
            <a:extLst>
              <a:ext uri="{FF2B5EF4-FFF2-40B4-BE49-F238E27FC236}">
                <a16:creationId xmlns:a16="http://schemas.microsoft.com/office/drawing/2014/main" id="{7949AF4E-4457-2D29-516E-2E8032E9E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5580" y="2612422"/>
            <a:ext cx="6629643" cy="3725859"/>
          </a:xfrm>
          <a:prstGeom prst="rect">
            <a:avLst/>
          </a:prstGeom>
        </p:spPr>
      </p:pic>
    </p:spTree>
    <p:extLst>
      <p:ext uri="{BB962C8B-B14F-4D97-AF65-F5344CB8AC3E}">
        <p14:creationId xmlns:p14="http://schemas.microsoft.com/office/powerpoint/2010/main" val="891442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40F45-82AA-D4F7-7CFD-ED830C7F8338}"/>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10CEC118-82CE-1775-7225-15A90FAC87D0}"/>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8DF01E60-ED57-65F5-D48B-1CC3B1B9DC23}"/>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544A199E-EB43-38E8-EF4A-D81F8BF50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644480A2-98B6-41DF-6686-08ED203C47AF}"/>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20CFC10B-3A7F-1D52-69DD-A23A5188CCBF}"/>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13</a:t>
            </a:fld>
            <a:endParaRPr lang="zh-CN" altLang="en-US" sz="2400" b="1" dirty="0">
              <a:solidFill>
                <a:schemeClr val="bg1">
                  <a:lumMod val="65000"/>
                </a:schemeClr>
              </a:solidFill>
              <a:latin typeface="Bradley Hand ITC" panose="03070402050302030203" pitchFamily="66" charset="0"/>
            </a:endParaRPr>
          </a:p>
        </p:txBody>
      </p:sp>
      <p:sp>
        <p:nvSpPr>
          <p:cNvPr id="7" name="Google Shape;867;p33">
            <a:extLst>
              <a:ext uri="{FF2B5EF4-FFF2-40B4-BE49-F238E27FC236}">
                <a16:creationId xmlns:a16="http://schemas.microsoft.com/office/drawing/2014/main" id="{9D1B1180-0751-FF4F-3D22-159AE068627F}"/>
              </a:ext>
            </a:extLst>
          </p:cNvPr>
          <p:cNvSpPr txBox="1">
            <a:spLocks/>
          </p:cNvSpPr>
          <p:nvPr/>
        </p:nvSpPr>
        <p:spPr>
          <a:xfrm>
            <a:off x="2384525" y="1548430"/>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12000" spc="300" dirty="0">
                <a:solidFill>
                  <a:schemeClr val="accent4">
                    <a:lumMod val="60000"/>
                    <a:lumOff val="40000"/>
                    <a:alpha val="60000"/>
                  </a:schemeClr>
                </a:solidFill>
                <a:latin typeface="Amatic SC" panose="020F0502020204030204" pitchFamily="2" charset="-79"/>
                <a:cs typeface="Amatic SC" panose="020F0502020204030204" pitchFamily="2" charset="-79"/>
              </a:rPr>
              <a:t>But…</a:t>
            </a:r>
          </a:p>
        </p:txBody>
      </p:sp>
      <p:sp>
        <p:nvSpPr>
          <p:cNvPr id="4" name="Google Shape;867;p33">
            <a:extLst>
              <a:ext uri="{FF2B5EF4-FFF2-40B4-BE49-F238E27FC236}">
                <a16:creationId xmlns:a16="http://schemas.microsoft.com/office/drawing/2014/main" id="{E0880AC3-9954-2261-CD2A-9F5ACF7720A6}"/>
              </a:ext>
            </a:extLst>
          </p:cNvPr>
          <p:cNvSpPr txBox="1">
            <a:spLocks/>
          </p:cNvSpPr>
          <p:nvPr/>
        </p:nvSpPr>
        <p:spPr>
          <a:xfrm>
            <a:off x="1573261" y="3473660"/>
            <a:ext cx="9045475" cy="2711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000" spc="300" dirty="0">
                <a:solidFill>
                  <a:schemeClr val="accent4">
                    <a:lumMod val="60000"/>
                    <a:lumOff val="40000"/>
                    <a:alpha val="60000"/>
                  </a:schemeClr>
                </a:solidFill>
                <a:latin typeface="Amatic SC" panose="020F0502020204030204" pitchFamily="2" charset="-79"/>
                <a:cs typeface="Amatic SC" panose="020F0502020204030204" pitchFamily="2" charset="-79"/>
              </a:rPr>
              <a:t>How Do Machines Learn, Really?</a:t>
            </a:r>
          </a:p>
        </p:txBody>
      </p:sp>
    </p:spTree>
    <p:extLst>
      <p:ext uri="{BB962C8B-B14F-4D97-AF65-F5344CB8AC3E}">
        <p14:creationId xmlns:p14="http://schemas.microsoft.com/office/powerpoint/2010/main" val="3945868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9770E-0621-8E0E-38F0-A4E00FDDB745}"/>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AA2EE441-548C-7930-2630-ACB37F62874F}"/>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8FB2605E-9F78-4EBF-D6DE-007DA1EC8694}"/>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1">
            <a:extLst>
              <a:ext uri="{FF2B5EF4-FFF2-40B4-BE49-F238E27FC236}">
                <a16:creationId xmlns:a16="http://schemas.microsoft.com/office/drawing/2014/main" id="{EE4AD15D-347D-42CD-9C37-8A42A8FAC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5B092C22-21CD-3FEC-B240-46AD2B1302C0}"/>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4012B568-AF4F-39A4-8E44-63424C36D6FC}"/>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14</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4661F832-9E5C-A84D-12E0-2C9149D7DCA9}"/>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Let’s Play a Game…</a:t>
            </a:r>
          </a:p>
        </p:txBody>
      </p:sp>
      <p:pic>
        <p:nvPicPr>
          <p:cNvPr id="9" name="Picture 8">
            <a:extLst>
              <a:ext uri="{FF2B5EF4-FFF2-40B4-BE49-F238E27FC236}">
                <a16:creationId xmlns:a16="http://schemas.microsoft.com/office/drawing/2014/main" id="{56BD4633-CAE3-8839-B1C1-881B5B55A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10164"/>
            <a:ext cx="6248400" cy="3516612"/>
          </a:xfrm>
          <a:prstGeom prst="rect">
            <a:avLst/>
          </a:prstGeom>
        </p:spPr>
      </p:pic>
      <p:sp>
        <p:nvSpPr>
          <p:cNvPr id="10" name="Google Shape;867;p33">
            <a:extLst>
              <a:ext uri="{FF2B5EF4-FFF2-40B4-BE49-F238E27FC236}">
                <a16:creationId xmlns:a16="http://schemas.microsoft.com/office/drawing/2014/main" id="{AA67A145-B525-BB2B-08E9-65DFB30BF679}"/>
              </a:ext>
            </a:extLst>
          </p:cNvPr>
          <p:cNvSpPr txBox="1">
            <a:spLocks/>
          </p:cNvSpPr>
          <p:nvPr/>
        </p:nvSpPr>
        <p:spPr>
          <a:xfrm>
            <a:off x="-361899" y="3055779"/>
            <a:ext cx="3619400" cy="2224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Alpaca</a:t>
            </a:r>
          </a:p>
          <a:p>
            <a:pPr algn="ctr"/>
            <a:r>
              <a:rPr lang="zh-CN" altLang="en-US" sz="6000" spc="300" dirty="0">
                <a:solidFill>
                  <a:schemeClr val="accent4">
                    <a:lumMod val="60000"/>
                    <a:lumOff val="40000"/>
                    <a:alpha val="60000"/>
                  </a:schemeClr>
                </a:solidFill>
                <a:latin typeface="Amatic SC" panose="020F0502020204030204" pitchFamily="2" charset="-79"/>
                <a:cs typeface="Amatic SC" panose="020F0502020204030204" pitchFamily="2" charset="-79"/>
              </a:rPr>
              <a:t>羊驼</a:t>
            </a:r>
            <a:endParaRPr lang="en-US" altLang="zh-CN" sz="6000" spc="300" dirty="0">
              <a:solidFill>
                <a:schemeClr val="accent4">
                  <a:lumMod val="60000"/>
                  <a:lumOff val="40000"/>
                  <a:alpha val="60000"/>
                </a:schemeClr>
              </a:solidFill>
              <a:latin typeface="Amatic SC" panose="020F0502020204030204" pitchFamily="2" charset="-79"/>
              <a:cs typeface="Amatic SC" panose="020F0502020204030204" pitchFamily="2" charset="-79"/>
            </a:endParaRPr>
          </a:p>
        </p:txBody>
      </p:sp>
      <p:sp>
        <p:nvSpPr>
          <p:cNvPr id="11" name="Google Shape;867;p33">
            <a:extLst>
              <a:ext uri="{FF2B5EF4-FFF2-40B4-BE49-F238E27FC236}">
                <a16:creationId xmlns:a16="http://schemas.microsoft.com/office/drawing/2014/main" id="{72E94892-8CA7-1FE1-82BF-C2B2C184C6A8}"/>
              </a:ext>
            </a:extLst>
          </p:cNvPr>
          <p:cNvSpPr txBox="1">
            <a:spLocks/>
          </p:cNvSpPr>
          <p:nvPr/>
        </p:nvSpPr>
        <p:spPr>
          <a:xfrm>
            <a:off x="8896400" y="3022683"/>
            <a:ext cx="3619400" cy="2290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a:t>
            </a:r>
          </a:p>
          <a:p>
            <a:pPr algn="ctr"/>
            <a:r>
              <a:rPr lang="zh-CN" altLang="en-US" sz="6000" spc="300" dirty="0">
                <a:solidFill>
                  <a:schemeClr val="accent4">
                    <a:lumMod val="60000"/>
                    <a:lumOff val="40000"/>
                    <a:alpha val="60000"/>
                  </a:schemeClr>
                </a:solidFill>
                <a:latin typeface="Amatic SC" panose="020F0502020204030204" pitchFamily="2" charset="-79"/>
                <a:cs typeface="Amatic SC" panose="020F0502020204030204" pitchFamily="2" charset="-79"/>
              </a:rPr>
              <a:t>大羊驼</a:t>
            </a:r>
            <a:endParaRPr lang="en-US" altLang="zh-CN" sz="6000" spc="300" dirty="0">
              <a:solidFill>
                <a:schemeClr val="accent4">
                  <a:lumMod val="60000"/>
                  <a:lumOff val="40000"/>
                  <a:alpha val="60000"/>
                </a:schemeClr>
              </a:solidFill>
              <a:latin typeface="Amatic SC" panose="020F0502020204030204" pitchFamily="2" charset="-79"/>
              <a:cs typeface="Amatic SC" panose="020F0502020204030204" pitchFamily="2" charset="-79"/>
            </a:endParaRPr>
          </a:p>
        </p:txBody>
      </p:sp>
    </p:spTree>
    <p:extLst>
      <p:ext uri="{BB962C8B-B14F-4D97-AF65-F5344CB8AC3E}">
        <p14:creationId xmlns:p14="http://schemas.microsoft.com/office/powerpoint/2010/main" val="2778742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3B43D-6F1A-0A94-D06E-456B9959FDE0}"/>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79312F52-3FC7-8B10-8E91-CE0B439D3F06}"/>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C14A3688-4D5B-E2CE-9207-324A49C182B6}"/>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1">
            <a:extLst>
              <a:ext uri="{FF2B5EF4-FFF2-40B4-BE49-F238E27FC236}">
                <a16:creationId xmlns:a16="http://schemas.microsoft.com/office/drawing/2014/main" id="{7BF7C860-C2A8-F432-078E-5F08E8A50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7500E710-B70C-F0C3-11D8-7C4E443F5EF3}"/>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804A781F-64BB-B95A-2114-465B47FFE5A3}"/>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15</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107FAC04-5451-A57F-8980-E143CB4E2AAA}"/>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 or Alpaca?</a:t>
            </a:r>
          </a:p>
        </p:txBody>
      </p:sp>
      <p:pic>
        <p:nvPicPr>
          <p:cNvPr id="8" name="Picture 7">
            <a:extLst>
              <a:ext uri="{FF2B5EF4-FFF2-40B4-BE49-F238E27FC236}">
                <a16:creationId xmlns:a16="http://schemas.microsoft.com/office/drawing/2014/main" id="{BF1A465B-F70D-58BF-C39E-31648BA905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037" y="2197100"/>
            <a:ext cx="6233127" cy="4155418"/>
          </a:xfrm>
          <a:prstGeom prst="rect">
            <a:avLst/>
          </a:prstGeom>
        </p:spPr>
      </p:pic>
      <p:sp>
        <p:nvSpPr>
          <p:cNvPr id="9" name="Google Shape;867;p33">
            <a:extLst>
              <a:ext uri="{FF2B5EF4-FFF2-40B4-BE49-F238E27FC236}">
                <a16:creationId xmlns:a16="http://schemas.microsoft.com/office/drawing/2014/main" id="{2CC92D74-F43F-F3E9-1AE7-0FE50601FF6E}"/>
              </a:ext>
            </a:extLst>
          </p:cNvPr>
          <p:cNvSpPr txBox="1">
            <a:spLocks/>
          </p:cNvSpPr>
          <p:nvPr/>
        </p:nvSpPr>
        <p:spPr>
          <a:xfrm>
            <a:off x="7861400" y="3188188"/>
            <a:ext cx="36194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Alpaca</a:t>
            </a:r>
          </a:p>
        </p:txBody>
      </p:sp>
      <p:pic>
        <p:nvPicPr>
          <p:cNvPr id="11" name="Picture 10">
            <a:extLst>
              <a:ext uri="{FF2B5EF4-FFF2-40B4-BE49-F238E27FC236}">
                <a16:creationId xmlns:a16="http://schemas.microsoft.com/office/drawing/2014/main" id="{A4AFF754-7E00-833A-F555-024C1B200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6359" y="3808610"/>
            <a:ext cx="695666" cy="695336"/>
          </a:xfrm>
          <a:prstGeom prst="rect">
            <a:avLst/>
          </a:prstGeom>
        </p:spPr>
      </p:pic>
    </p:spTree>
    <p:extLst>
      <p:ext uri="{BB962C8B-B14F-4D97-AF65-F5344CB8AC3E}">
        <p14:creationId xmlns:p14="http://schemas.microsoft.com/office/powerpoint/2010/main" val="3428509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1EC46-9730-C937-9168-920793C82F8C}"/>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81141044-7E25-F2AD-CCC7-5088041C9A75}"/>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D23BCFCB-80AC-9503-5728-867FDDED4C18}"/>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B1239448-3FF8-C90F-BFB7-44107D966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43F63F4B-2D4B-AC6E-991A-2ACAB53B2EE6}"/>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7504A083-1BA1-9474-D42A-9E745F9D61B3}"/>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16</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237FE9DC-733D-18DF-FD07-09C73DAD746F}"/>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 or Alpaca?</a:t>
            </a:r>
          </a:p>
        </p:txBody>
      </p:sp>
      <p:pic>
        <p:nvPicPr>
          <p:cNvPr id="8" name="Picture 7">
            <a:extLst>
              <a:ext uri="{FF2B5EF4-FFF2-40B4-BE49-F238E27FC236}">
                <a16:creationId xmlns:a16="http://schemas.microsoft.com/office/drawing/2014/main" id="{9456D58D-5D3E-A51E-DBF9-7BCFD3AD6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474" y="2247264"/>
            <a:ext cx="3844925" cy="4062691"/>
          </a:xfrm>
          <a:prstGeom prst="rect">
            <a:avLst/>
          </a:prstGeom>
        </p:spPr>
      </p:pic>
      <p:sp>
        <p:nvSpPr>
          <p:cNvPr id="9" name="Google Shape;867;p33">
            <a:extLst>
              <a:ext uri="{FF2B5EF4-FFF2-40B4-BE49-F238E27FC236}">
                <a16:creationId xmlns:a16="http://schemas.microsoft.com/office/drawing/2014/main" id="{60B1EED5-DDB5-E2DE-CBF7-6A1438995783}"/>
              </a:ext>
            </a:extLst>
          </p:cNvPr>
          <p:cNvSpPr txBox="1">
            <a:spLocks/>
          </p:cNvSpPr>
          <p:nvPr/>
        </p:nvSpPr>
        <p:spPr>
          <a:xfrm>
            <a:off x="7861400" y="3188188"/>
            <a:ext cx="36194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Alpaca</a:t>
            </a:r>
          </a:p>
        </p:txBody>
      </p:sp>
      <p:pic>
        <p:nvPicPr>
          <p:cNvPr id="10" name="Picture 9">
            <a:extLst>
              <a:ext uri="{FF2B5EF4-FFF2-40B4-BE49-F238E27FC236}">
                <a16:creationId xmlns:a16="http://schemas.microsoft.com/office/drawing/2014/main" id="{5B3AA7BC-1DAE-5B39-9B78-E221FB993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359" y="3808610"/>
            <a:ext cx="695666" cy="695336"/>
          </a:xfrm>
          <a:prstGeom prst="rect">
            <a:avLst/>
          </a:prstGeom>
        </p:spPr>
      </p:pic>
    </p:spTree>
    <p:extLst>
      <p:ext uri="{BB962C8B-B14F-4D97-AF65-F5344CB8AC3E}">
        <p14:creationId xmlns:p14="http://schemas.microsoft.com/office/powerpoint/2010/main" val="934784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22AB9-8623-6E65-45AC-0B4C69ED294F}"/>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0EFFEEFC-F2E7-A985-30A7-68B80AD231CC}"/>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2E0FC7BD-70E0-CAAE-8A46-4F7C96CC449C}"/>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71603185-AA45-2841-5740-82E63BFD2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0BBA09A1-07CD-62D4-25D5-88AC213F7E87}"/>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731C1324-A89A-7F8A-38E7-136978034F82}"/>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17</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DD9C4B13-D5E8-DE05-1C5B-716BF6CE499F}"/>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 or Alpaca?</a:t>
            </a:r>
          </a:p>
        </p:txBody>
      </p:sp>
      <p:pic>
        <p:nvPicPr>
          <p:cNvPr id="8" name="Picture 7">
            <a:extLst>
              <a:ext uri="{FF2B5EF4-FFF2-40B4-BE49-F238E27FC236}">
                <a16:creationId xmlns:a16="http://schemas.microsoft.com/office/drawing/2014/main" id="{787AE841-C89C-F38A-7BE6-A1CA07ADD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2235196"/>
            <a:ext cx="5365750" cy="4024313"/>
          </a:xfrm>
          <a:prstGeom prst="rect">
            <a:avLst/>
          </a:prstGeom>
        </p:spPr>
      </p:pic>
      <p:sp>
        <p:nvSpPr>
          <p:cNvPr id="9" name="Google Shape;867;p33">
            <a:extLst>
              <a:ext uri="{FF2B5EF4-FFF2-40B4-BE49-F238E27FC236}">
                <a16:creationId xmlns:a16="http://schemas.microsoft.com/office/drawing/2014/main" id="{C6BE34A4-7344-1B6F-707C-CB6F4889BF3F}"/>
              </a:ext>
            </a:extLst>
          </p:cNvPr>
          <p:cNvSpPr txBox="1">
            <a:spLocks/>
          </p:cNvSpPr>
          <p:nvPr/>
        </p:nvSpPr>
        <p:spPr>
          <a:xfrm>
            <a:off x="7861400" y="3188188"/>
            <a:ext cx="36194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a:t>
            </a:r>
          </a:p>
        </p:txBody>
      </p:sp>
      <p:pic>
        <p:nvPicPr>
          <p:cNvPr id="10" name="Picture 9">
            <a:extLst>
              <a:ext uri="{FF2B5EF4-FFF2-40B4-BE49-F238E27FC236}">
                <a16:creationId xmlns:a16="http://schemas.microsoft.com/office/drawing/2014/main" id="{42763BE6-2000-8974-923D-40D02DBA5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359" y="3808610"/>
            <a:ext cx="695666" cy="695336"/>
          </a:xfrm>
          <a:prstGeom prst="rect">
            <a:avLst/>
          </a:prstGeom>
        </p:spPr>
      </p:pic>
    </p:spTree>
    <p:extLst>
      <p:ext uri="{BB962C8B-B14F-4D97-AF65-F5344CB8AC3E}">
        <p14:creationId xmlns:p14="http://schemas.microsoft.com/office/powerpoint/2010/main" val="3878057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5D11-5EF4-B2A1-1EEC-D3C745EB3998}"/>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E49A0100-F8AE-57CB-D615-62700C0AD225}"/>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67C4C9FC-CC9F-2051-15DD-FA6FD8F1A5AB}"/>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75A19A7A-E283-B730-417A-6FE940987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117AD7C0-8D95-919F-CFA5-871D8A2FFF78}"/>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91C1D4C9-1EA1-F9B3-D9D3-D248502B2701}"/>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18</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A891CE91-128D-A98D-FF14-B68458434CE1}"/>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 or Alpaca?</a:t>
            </a:r>
          </a:p>
        </p:txBody>
      </p:sp>
      <p:pic>
        <p:nvPicPr>
          <p:cNvPr id="8" name="Picture 7">
            <a:extLst>
              <a:ext uri="{FF2B5EF4-FFF2-40B4-BE49-F238E27FC236}">
                <a16:creationId xmlns:a16="http://schemas.microsoft.com/office/drawing/2014/main" id="{8D5907D4-BAA6-B3DB-7D41-04344CE16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600" y="2235200"/>
            <a:ext cx="4121150" cy="4121150"/>
          </a:xfrm>
          <a:prstGeom prst="rect">
            <a:avLst/>
          </a:prstGeom>
        </p:spPr>
      </p:pic>
      <p:sp>
        <p:nvSpPr>
          <p:cNvPr id="9" name="Google Shape;867;p33">
            <a:extLst>
              <a:ext uri="{FF2B5EF4-FFF2-40B4-BE49-F238E27FC236}">
                <a16:creationId xmlns:a16="http://schemas.microsoft.com/office/drawing/2014/main" id="{856F9A9E-0CCC-985B-E84E-4C215915766C}"/>
              </a:ext>
            </a:extLst>
          </p:cNvPr>
          <p:cNvSpPr txBox="1">
            <a:spLocks/>
          </p:cNvSpPr>
          <p:nvPr/>
        </p:nvSpPr>
        <p:spPr>
          <a:xfrm>
            <a:off x="7861400" y="3188188"/>
            <a:ext cx="36194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Alpaca</a:t>
            </a:r>
          </a:p>
        </p:txBody>
      </p:sp>
      <p:pic>
        <p:nvPicPr>
          <p:cNvPr id="10" name="Picture 9">
            <a:extLst>
              <a:ext uri="{FF2B5EF4-FFF2-40B4-BE49-F238E27FC236}">
                <a16:creationId xmlns:a16="http://schemas.microsoft.com/office/drawing/2014/main" id="{8ED7645E-5BE6-CDEB-7A15-D746B0AF8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359" y="3808610"/>
            <a:ext cx="695666" cy="695336"/>
          </a:xfrm>
          <a:prstGeom prst="rect">
            <a:avLst/>
          </a:prstGeom>
        </p:spPr>
      </p:pic>
    </p:spTree>
    <p:extLst>
      <p:ext uri="{BB962C8B-B14F-4D97-AF65-F5344CB8AC3E}">
        <p14:creationId xmlns:p14="http://schemas.microsoft.com/office/powerpoint/2010/main" val="1704697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2EE-30EF-EFCD-21D8-AA49A2D30708}"/>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9D5879E8-E6D1-3E2E-5ED9-694350C184B9}"/>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61264C06-A8C5-E3CF-D07B-AE6A981F395E}"/>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246936B1-6844-E07C-799C-5A697A7E5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33A727F3-7A60-1946-26E3-331C8A3E2ECB}"/>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2DD7A25D-EFFE-1680-32EE-5AC086144B6A}"/>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19</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92F6AB33-AC50-C7A7-4967-F955552E4523}"/>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 or Alpaca?</a:t>
            </a:r>
          </a:p>
        </p:txBody>
      </p:sp>
      <p:pic>
        <p:nvPicPr>
          <p:cNvPr id="8" name="Picture 7">
            <a:extLst>
              <a:ext uri="{FF2B5EF4-FFF2-40B4-BE49-F238E27FC236}">
                <a16:creationId xmlns:a16="http://schemas.microsoft.com/office/drawing/2014/main" id="{FA83EC97-EE06-345E-9430-F38FD97FB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035" y="2410164"/>
            <a:ext cx="5502415" cy="3871295"/>
          </a:xfrm>
          <a:prstGeom prst="rect">
            <a:avLst/>
          </a:prstGeom>
        </p:spPr>
      </p:pic>
      <p:sp>
        <p:nvSpPr>
          <p:cNvPr id="9" name="Google Shape;867;p33">
            <a:extLst>
              <a:ext uri="{FF2B5EF4-FFF2-40B4-BE49-F238E27FC236}">
                <a16:creationId xmlns:a16="http://schemas.microsoft.com/office/drawing/2014/main" id="{D81DD164-0B26-7611-DA40-390FC1563288}"/>
              </a:ext>
            </a:extLst>
          </p:cNvPr>
          <p:cNvSpPr txBox="1">
            <a:spLocks/>
          </p:cNvSpPr>
          <p:nvPr/>
        </p:nvSpPr>
        <p:spPr>
          <a:xfrm>
            <a:off x="7861400" y="3188188"/>
            <a:ext cx="36194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a:t>
            </a:r>
          </a:p>
        </p:txBody>
      </p:sp>
      <p:pic>
        <p:nvPicPr>
          <p:cNvPr id="10" name="Picture 9">
            <a:extLst>
              <a:ext uri="{FF2B5EF4-FFF2-40B4-BE49-F238E27FC236}">
                <a16:creationId xmlns:a16="http://schemas.microsoft.com/office/drawing/2014/main" id="{4DA0B1B1-CDB9-7278-DCB5-088DF13ED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6359" y="3808610"/>
            <a:ext cx="695666" cy="695336"/>
          </a:xfrm>
          <a:prstGeom prst="rect">
            <a:avLst/>
          </a:prstGeom>
        </p:spPr>
      </p:pic>
    </p:spTree>
    <p:extLst>
      <p:ext uri="{BB962C8B-B14F-4D97-AF65-F5344CB8AC3E}">
        <p14:creationId xmlns:p14="http://schemas.microsoft.com/office/powerpoint/2010/main" val="2318610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BC4EB1B-EA6B-DFE4-AF3B-05D0EB253209}"/>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icture 8">
            <a:extLst>
              <a:ext uri="{FF2B5EF4-FFF2-40B4-BE49-F238E27FC236}">
                <a16:creationId xmlns:a16="http://schemas.microsoft.com/office/drawing/2014/main" id="{DF982CE2-357D-EEA2-E60A-20172D1C4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Slide Number Placeholder 1">
            <a:extLst>
              <a:ext uri="{FF2B5EF4-FFF2-40B4-BE49-F238E27FC236}">
                <a16:creationId xmlns:a16="http://schemas.microsoft.com/office/drawing/2014/main" id="{C53E70DF-9B91-8A92-BF94-1399BB9FFE34}"/>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2</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24BC39E7-8798-676F-63C1-093D28359AFA}"/>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Who Am I?</a:t>
            </a:r>
          </a:p>
        </p:txBody>
      </p:sp>
      <p:pic>
        <p:nvPicPr>
          <p:cNvPr id="5" name="Picture 4">
            <a:extLst>
              <a:ext uri="{FF2B5EF4-FFF2-40B4-BE49-F238E27FC236}">
                <a16:creationId xmlns:a16="http://schemas.microsoft.com/office/drawing/2014/main" id="{F0689E55-DCC3-32C4-8C34-B37FC3291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696" y="2280110"/>
            <a:ext cx="3578482" cy="3893256"/>
          </a:xfrm>
          <a:prstGeom prst="rect">
            <a:avLst/>
          </a:prstGeom>
        </p:spPr>
      </p:pic>
      <p:sp>
        <p:nvSpPr>
          <p:cNvPr id="3" name="TextBox 2">
            <a:extLst>
              <a:ext uri="{FF2B5EF4-FFF2-40B4-BE49-F238E27FC236}">
                <a16:creationId xmlns:a16="http://schemas.microsoft.com/office/drawing/2014/main" id="{206CED1F-7695-BD23-A1D4-B84D41148E78}"/>
              </a:ext>
            </a:extLst>
          </p:cNvPr>
          <p:cNvSpPr txBox="1"/>
          <p:nvPr/>
        </p:nvSpPr>
        <p:spPr>
          <a:xfrm>
            <a:off x="6726823" y="2747901"/>
            <a:ext cx="4538662" cy="1200329"/>
          </a:xfrm>
          <a:prstGeom prst="rect">
            <a:avLst/>
          </a:prstGeom>
          <a:noFill/>
        </p:spPr>
        <p:txBody>
          <a:bodyPr wrap="square" rtlCol="0">
            <a:spAutoFit/>
          </a:bodyPr>
          <a:lstStyle/>
          <a:p>
            <a:r>
              <a:rPr lang="en-US" altLang="zh-CN" sz="7200" dirty="0">
                <a:solidFill>
                  <a:schemeClr val="bg1">
                    <a:lumMod val="65000"/>
                  </a:schemeClr>
                </a:solidFill>
                <a:latin typeface="High Tower Text" panose="02040502050506030303" pitchFamily="18" charset="0"/>
              </a:rPr>
              <a:t>Jing Guo</a:t>
            </a:r>
          </a:p>
        </p:txBody>
      </p:sp>
      <p:sp>
        <p:nvSpPr>
          <p:cNvPr id="7" name="TextBox 6">
            <a:extLst>
              <a:ext uri="{FF2B5EF4-FFF2-40B4-BE49-F238E27FC236}">
                <a16:creationId xmlns:a16="http://schemas.microsoft.com/office/drawing/2014/main" id="{8C09AE55-483A-3BD0-206A-8DE10D5E5075}"/>
              </a:ext>
            </a:extLst>
          </p:cNvPr>
          <p:cNvSpPr txBox="1"/>
          <p:nvPr/>
        </p:nvSpPr>
        <p:spPr>
          <a:xfrm>
            <a:off x="7052845" y="3969353"/>
            <a:ext cx="3886618" cy="1569660"/>
          </a:xfrm>
          <a:prstGeom prst="rect">
            <a:avLst/>
          </a:prstGeom>
          <a:noFill/>
        </p:spPr>
        <p:txBody>
          <a:bodyPr wrap="square" rtlCol="0">
            <a:spAutoFit/>
          </a:bodyPr>
          <a:lstStyle/>
          <a:p>
            <a:r>
              <a:rPr lang="zh-CN" altLang="en-US" sz="9600" dirty="0">
                <a:solidFill>
                  <a:schemeClr val="bg1">
                    <a:lumMod val="65000"/>
                  </a:schemeClr>
                </a:solidFill>
                <a:latin typeface="华文楷体" panose="02010600040101010101" pitchFamily="2" charset="-122"/>
                <a:ea typeface="华文楷体" panose="02010600040101010101" pitchFamily="2" charset="-122"/>
              </a:rPr>
              <a:t>郭 靖</a:t>
            </a:r>
            <a:endParaRPr lang="en-US" altLang="zh-CN" sz="9600" dirty="0">
              <a:solidFill>
                <a:schemeClr val="bg1">
                  <a:lumMod val="65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20022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51322-1C35-1CF6-C89B-2A336FFFF9B6}"/>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A05CEE3A-A29E-05A5-A059-A31108D96A6B}"/>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D5380803-DF03-2D74-EAC4-AEC8E399447F}"/>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75EA2FB0-2CD6-725C-CB68-C81D8F87F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62CEA4CC-5C66-72C3-DF92-F4804C4622A4}"/>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0F8D8E9F-FFB9-441A-9E63-50A80736B16C}"/>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20</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DC398ED3-0B29-7293-7EDA-CA74DA813849}"/>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 or Alpaca?</a:t>
            </a:r>
          </a:p>
        </p:txBody>
      </p:sp>
      <p:pic>
        <p:nvPicPr>
          <p:cNvPr id="8" name="Picture 7">
            <a:extLst>
              <a:ext uri="{FF2B5EF4-FFF2-40B4-BE49-F238E27FC236}">
                <a16:creationId xmlns:a16="http://schemas.microsoft.com/office/drawing/2014/main" id="{CFBB2C2F-DA76-6F1C-3C57-AE496AF3D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049" y="2410164"/>
            <a:ext cx="2409107" cy="3689350"/>
          </a:xfrm>
          <a:prstGeom prst="rect">
            <a:avLst/>
          </a:prstGeom>
        </p:spPr>
      </p:pic>
      <p:sp>
        <p:nvSpPr>
          <p:cNvPr id="9" name="Google Shape;867;p33">
            <a:extLst>
              <a:ext uri="{FF2B5EF4-FFF2-40B4-BE49-F238E27FC236}">
                <a16:creationId xmlns:a16="http://schemas.microsoft.com/office/drawing/2014/main" id="{185B188D-318D-D625-1889-0A8CB073E33A}"/>
              </a:ext>
            </a:extLst>
          </p:cNvPr>
          <p:cNvSpPr txBox="1">
            <a:spLocks/>
          </p:cNvSpPr>
          <p:nvPr/>
        </p:nvSpPr>
        <p:spPr>
          <a:xfrm>
            <a:off x="7861400" y="3188188"/>
            <a:ext cx="36194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a:t>
            </a:r>
          </a:p>
        </p:txBody>
      </p:sp>
      <p:pic>
        <p:nvPicPr>
          <p:cNvPr id="10" name="Picture 9">
            <a:extLst>
              <a:ext uri="{FF2B5EF4-FFF2-40B4-BE49-F238E27FC236}">
                <a16:creationId xmlns:a16="http://schemas.microsoft.com/office/drawing/2014/main" id="{50820019-822B-4E1F-AB90-E59D7E56B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359" y="3808610"/>
            <a:ext cx="695666" cy="695336"/>
          </a:xfrm>
          <a:prstGeom prst="rect">
            <a:avLst/>
          </a:prstGeom>
        </p:spPr>
      </p:pic>
    </p:spTree>
    <p:extLst>
      <p:ext uri="{BB962C8B-B14F-4D97-AF65-F5344CB8AC3E}">
        <p14:creationId xmlns:p14="http://schemas.microsoft.com/office/powerpoint/2010/main" val="2846049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F2993-B3C2-150B-48A4-38E0FFF5BB77}"/>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CEB1F44F-1D52-D974-77A5-B79E9F133D44}"/>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B519F2DE-12DF-9AB5-5574-CC1B206AEB0D}"/>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C31D7EC6-3C16-32CC-8ED5-393A2164C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0508FE26-52CF-27E4-D5E8-DB917BAF28DA}"/>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A9A3213D-CE65-99E2-D719-52FF48D1DD3F}"/>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21</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E3892334-D24D-77E5-169C-5FD434A1DC8B}"/>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 or Alpaca?</a:t>
            </a:r>
          </a:p>
        </p:txBody>
      </p:sp>
      <p:pic>
        <p:nvPicPr>
          <p:cNvPr id="8" name="Picture 7">
            <a:extLst>
              <a:ext uri="{FF2B5EF4-FFF2-40B4-BE49-F238E27FC236}">
                <a16:creationId xmlns:a16="http://schemas.microsoft.com/office/drawing/2014/main" id="{7F1AA9C9-7D21-25F1-42FF-18F36C27C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494" y="2307468"/>
            <a:ext cx="3042296" cy="4146650"/>
          </a:xfrm>
          <a:prstGeom prst="rect">
            <a:avLst/>
          </a:prstGeom>
        </p:spPr>
      </p:pic>
      <p:sp>
        <p:nvSpPr>
          <p:cNvPr id="9" name="Google Shape;867;p33">
            <a:extLst>
              <a:ext uri="{FF2B5EF4-FFF2-40B4-BE49-F238E27FC236}">
                <a16:creationId xmlns:a16="http://schemas.microsoft.com/office/drawing/2014/main" id="{45D6548F-5009-3DB3-8D1E-0122D59683DA}"/>
              </a:ext>
            </a:extLst>
          </p:cNvPr>
          <p:cNvSpPr txBox="1">
            <a:spLocks/>
          </p:cNvSpPr>
          <p:nvPr/>
        </p:nvSpPr>
        <p:spPr>
          <a:xfrm>
            <a:off x="7861400" y="3188188"/>
            <a:ext cx="36194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Alpaca</a:t>
            </a:r>
          </a:p>
        </p:txBody>
      </p:sp>
      <p:pic>
        <p:nvPicPr>
          <p:cNvPr id="10" name="Picture 9">
            <a:extLst>
              <a:ext uri="{FF2B5EF4-FFF2-40B4-BE49-F238E27FC236}">
                <a16:creationId xmlns:a16="http://schemas.microsoft.com/office/drawing/2014/main" id="{90CACFCE-1A30-EF25-DEC3-720316D3A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359" y="3808610"/>
            <a:ext cx="695666" cy="695336"/>
          </a:xfrm>
          <a:prstGeom prst="rect">
            <a:avLst/>
          </a:prstGeom>
        </p:spPr>
      </p:pic>
    </p:spTree>
    <p:extLst>
      <p:ext uri="{BB962C8B-B14F-4D97-AF65-F5344CB8AC3E}">
        <p14:creationId xmlns:p14="http://schemas.microsoft.com/office/powerpoint/2010/main" val="534135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718B-5D60-B788-4EB6-A521EF84C305}"/>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8AC5084F-813F-961E-C92E-50548CEF8AEC}"/>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8144B425-EAB9-E6E8-E97F-71A4E6BE3DB3}"/>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5C305F62-E48B-66A2-D584-A09836C25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34E29CB0-8080-E4F0-FA3B-3FAA0A6EA816}"/>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B1D6A364-2367-CC50-C726-97892546F39D}"/>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22</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280BD6C9-7ED1-6B0A-8760-B7D356819EB8}"/>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 or Alpaca?</a:t>
            </a:r>
          </a:p>
        </p:txBody>
      </p:sp>
      <p:pic>
        <p:nvPicPr>
          <p:cNvPr id="8" name="Picture 7">
            <a:extLst>
              <a:ext uri="{FF2B5EF4-FFF2-40B4-BE49-F238E27FC236}">
                <a16:creationId xmlns:a16="http://schemas.microsoft.com/office/drawing/2014/main" id="{82A7A101-58AF-8D8E-15E5-B4EA0FA44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607" y="2348291"/>
            <a:ext cx="4841393" cy="3911218"/>
          </a:xfrm>
          <a:prstGeom prst="rect">
            <a:avLst/>
          </a:prstGeom>
        </p:spPr>
      </p:pic>
      <p:sp>
        <p:nvSpPr>
          <p:cNvPr id="9" name="Google Shape;867;p33">
            <a:extLst>
              <a:ext uri="{FF2B5EF4-FFF2-40B4-BE49-F238E27FC236}">
                <a16:creationId xmlns:a16="http://schemas.microsoft.com/office/drawing/2014/main" id="{BEBE1337-8EC6-891B-C691-BAD0FFE73ACD}"/>
              </a:ext>
            </a:extLst>
          </p:cNvPr>
          <p:cNvSpPr txBox="1">
            <a:spLocks/>
          </p:cNvSpPr>
          <p:nvPr/>
        </p:nvSpPr>
        <p:spPr>
          <a:xfrm>
            <a:off x="7861400" y="3188188"/>
            <a:ext cx="36194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a:t>
            </a:r>
          </a:p>
        </p:txBody>
      </p:sp>
      <p:pic>
        <p:nvPicPr>
          <p:cNvPr id="10" name="Picture 9">
            <a:extLst>
              <a:ext uri="{FF2B5EF4-FFF2-40B4-BE49-F238E27FC236}">
                <a16:creationId xmlns:a16="http://schemas.microsoft.com/office/drawing/2014/main" id="{8BE33718-FF30-4583-BADE-D98C955A0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359" y="3808610"/>
            <a:ext cx="695666" cy="695336"/>
          </a:xfrm>
          <a:prstGeom prst="rect">
            <a:avLst/>
          </a:prstGeom>
        </p:spPr>
      </p:pic>
    </p:spTree>
    <p:extLst>
      <p:ext uri="{BB962C8B-B14F-4D97-AF65-F5344CB8AC3E}">
        <p14:creationId xmlns:p14="http://schemas.microsoft.com/office/powerpoint/2010/main" val="1048735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A004F-2F92-0607-C3AC-C55BEAA891EF}"/>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752560D0-EE11-7E2A-EA30-CD3C8F488467}"/>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BCAF66CB-D65C-AA3C-3115-353A4FB2C40F}"/>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10">
            <a:extLst>
              <a:ext uri="{FF2B5EF4-FFF2-40B4-BE49-F238E27FC236}">
                <a16:creationId xmlns:a16="http://schemas.microsoft.com/office/drawing/2014/main" id="{79F2AE55-60CB-184D-14C3-72A5D53A1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EDB51E84-83EC-D8C3-5BB7-AC730421F14D}"/>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8C2BA67-E04F-CECE-EED1-C460A69F890B}"/>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23</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ED301345-685E-99DA-D732-B1E52FAE455A}"/>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 or Alpaca?</a:t>
            </a:r>
          </a:p>
        </p:txBody>
      </p:sp>
      <p:sp>
        <p:nvSpPr>
          <p:cNvPr id="9" name="Google Shape;867;p33">
            <a:extLst>
              <a:ext uri="{FF2B5EF4-FFF2-40B4-BE49-F238E27FC236}">
                <a16:creationId xmlns:a16="http://schemas.microsoft.com/office/drawing/2014/main" id="{99D76CA9-7FC9-DD77-9576-1E4068A729EC}"/>
              </a:ext>
            </a:extLst>
          </p:cNvPr>
          <p:cNvSpPr txBox="1">
            <a:spLocks/>
          </p:cNvSpPr>
          <p:nvPr/>
        </p:nvSpPr>
        <p:spPr>
          <a:xfrm>
            <a:off x="1033762" y="5203090"/>
            <a:ext cx="36194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Alpaca</a:t>
            </a:r>
          </a:p>
        </p:txBody>
      </p:sp>
      <p:pic>
        <p:nvPicPr>
          <p:cNvPr id="7" name="Picture 6">
            <a:extLst>
              <a:ext uri="{FF2B5EF4-FFF2-40B4-BE49-F238E27FC236}">
                <a16:creationId xmlns:a16="http://schemas.microsoft.com/office/drawing/2014/main" id="{B3ECE618-5B66-4E0B-1B4F-2905184A0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05" y="2043256"/>
            <a:ext cx="1856390" cy="1237593"/>
          </a:xfrm>
          <a:prstGeom prst="rect">
            <a:avLst/>
          </a:prstGeom>
        </p:spPr>
      </p:pic>
      <p:pic>
        <p:nvPicPr>
          <p:cNvPr id="12" name="Picture 11">
            <a:extLst>
              <a:ext uri="{FF2B5EF4-FFF2-40B4-BE49-F238E27FC236}">
                <a16:creationId xmlns:a16="http://schemas.microsoft.com/office/drawing/2014/main" id="{BBB964BC-FE55-0886-62F5-ABFEEF7ADF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7687" y="2066961"/>
            <a:ext cx="1428451" cy="1509355"/>
          </a:xfrm>
          <a:prstGeom prst="rect">
            <a:avLst/>
          </a:prstGeom>
        </p:spPr>
      </p:pic>
      <p:pic>
        <p:nvPicPr>
          <p:cNvPr id="13" name="Picture 12">
            <a:extLst>
              <a:ext uri="{FF2B5EF4-FFF2-40B4-BE49-F238E27FC236}">
                <a16:creationId xmlns:a16="http://schemas.microsoft.com/office/drawing/2014/main" id="{12C6EAF5-D83C-AC12-FD70-990D88AA6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0078" y="2278389"/>
            <a:ext cx="1918521" cy="1438891"/>
          </a:xfrm>
          <a:prstGeom prst="rect">
            <a:avLst/>
          </a:prstGeom>
        </p:spPr>
      </p:pic>
      <p:pic>
        <p:nvPicPr>
          <p:cNvPr id="14" name="Picture 13">
            <a:extLst>
              <a:ext uri="{FF2B5EF4-FFF2-40B4-BE49-F238E27FC236}">
                <a16:creationId xmlns:a16="http://schemas.microsoft.com/office/drawing/2014/main" id="{05FBA362-F8A4-4958-920A-3711C2182F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7687" y="3919342"/>
            <a:ext cx="1425475" cy="1425475"/>
          </a:xfrm>
          <a:prstGeom prst="rect">
            <a:avLst/>
          </a:prstGeom>
        </p:spPr>
      </p:pic>
      <p:pic>
        <p:nvPicPr>
          <p:cNvPr id="15" name="Picture 14">
            <a:extLst>
              <a:ext uri="{FF2B5EF4-FFF2-40B4-BE49-F238E27FC236}">
                <a16:creationId xmlns:a16="http://schemas.microsoft.com/office/drawing/2014/main" id="{68418DC3-B0D2-1394-0BEB-288EF8BA2B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9937" y="2006282"/>
            <a:ext cx="1881328" cy="1323633"/>
          </a:xfrm>
          <a:prstGeom prst="rect">
            <a:avLst/>
          </a:prstGeom>
        </p:spPr>
      </p:pic>
      <p:pic>
        <p:nvPicPr>
          <p:cNvPr id="16" name="Picture 15">
            <a:extLst>
              <a:ext uri="{FF2B5EF4-FFF2-40B4-BE49-F238E27FC236}">
                <a16:creationId xmlns:a16="http://schemas.microsoft.com/office/drawing/2014/main" id="{8E591A85-899D-E430-030C-B8065F1A43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2666" y="3626695"/>
            <a:ext cx="1186379" cy="1816843"/>
          </a:xfrm>
          <a:prstGeom prst="rect">
            <a:avLst/>
          </a:prstGeom>
        </p:spPr>
      </p:pic>
      <p:pic>
        <p:nvPicPr>
          <p:cNvPr id="17" name="Picture 16">
            <a:extLst>
              <a:ext uri="{FF2B5EF4-FFF2-40B4-BE49-F238E27FC236}">
                <a16:creationId xmlns:a16="http://schemas.microsoft.com/office/drawing/2014/main" id="{5D3DCB63-8BC2-9F37-5D70-1DBBB62781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1106" y="3576316"/>
            <a:ext cx="1425475" cy="1942923"/>
          </a:xfrm>
          <a:prstGeom prst="rect">
            <a:avLst/>
          </a:prstGeom>
        </p:spPr>
      </p:pic>
      <p:pic>
        <p:nvPicPr>
          <p:cNvPr id="18" name="Picture 17">
            <a:extLst>
              <a:ext uri="{FF2B5EF4-FFF2-40B4-BE49-F238E27FC236}">
                <a16:creationId xmlns:a16="http://schemas.microsoft.com/office/drawing/2014/main" id="{49F705E0-E292-3E62-30D0-865E9F7E57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23359" y="4130352"/>
            <a:ext cx="1583843" cy="1279540"/>
          </a:xfrm>
          <a:prstGeom prst="rect">
            <a:avLst/>
          </a:prstGeom>
        </p:spPr>
      </p:pic>
      <p:sp>
        <p:nvSpPr>
          <p:cNvPr id="19" name="Google Shape;867;p33">
            <a:extLst>
              <a:ext uri="{FF2B5EF4-FFF2-40B4-BE49-F238E27FC236}">
                <a16:creationId xmlns:a16="http://schemas.microsoft.com/office/drawing/2014/main" id="{8603E450-769C-AA8B-5851-9FC04F840FED}"/>
              </a:ext>
            </a:extLst>
          </p:cNvPr>
          <p:cNvSpPr txBox="1">
            <a:spLocks/>
          </p:cNvSpPr>
          <p:nvPr/>
        </p:nvSpPr>
        <p:spPr>
          <a:xfrm>
            <a:off x="7660378" y="5116217"/>
            <a:ext cx="36194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a:t>
            </a:r>
          </a:p>
        </p:txBody>
      </p:sp>
    </p:spTree>
    <p:extLst>
      <p:ext uri="{BB962C8B-B14F-4D97-AF65-F5344CB8AC3E}">
        <p14:creationId xmlns:p14="http://schemas.microsoft.com/office/powerpoint/2010/main" val="1938336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89041-459A-67EA-3A3F-DEFFC72A43B2}"/>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75A58245-C256-3012-8163-C2A1CC5DE89C}"/>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B69D9890-12A1-C0A8-EAB5-8C5B4FC0C55B}"/>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Picture 59">
            <a:extLst>
              <a:ext uri="{FF2B5EF4-FFF2-40B4-BE49-F238E27FC236}">
                <a16:creationId xmlns:a16="http://schemas.microsoft.com/office/drawing/2014/main" id="{6C63E4C5-D702-D817-9A24-4C843BF53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57"/>
            <a:ext cx="12191999" cy="6858000"/>
          </a:xfrm>
          <a:prstGeom prst="rect">
            <a:avLst/>
          </a:prstGeom>
        </p:spPr>
      </p:pic>
      <p:sp>
        <p:nvSpPr>
          <p:cNvPr id="3" name="Oval 2">
            <a:extLst>
              <a:ext uri="{FF2B5EF4-FFF2-40B4-BE49-F238E27FC236}">
                <a16:creationId xmlns:a16="http://schemas.microsoft.com/office/drawing/2014/main" id="{C0849D87-B081-C0E0-CFAE-ADBDC8290333}"/>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1194571F-09D6-C979-1F8B-B76A246CA3B2}"/>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24</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C4854A84-9DD1-D1E5-3252-D9E7341503A1}"/>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How Do Machines Learn</a:t>
            </a:r>
          </a:p>
        </p:txBody>
      </p:sp>
      <p:sp>
        <p:nvSpPr>
          <p:cNvPr id="36" name="Rectangle: Rounded Corners 35">
            <a:extLst>
              <a:ext uri="{FF2B5EF4-FFF2-40B4-BE49-F238E27FC236}">
                <a16:creationId xmlns:a16="http://schemas.microsoft.com/office/drawing/2014/main" id="{214E185D-8A25-0C27-210C-6FBFD2D4B2CD}"/>
              </a:ext>
            </a:extLst>
          </p:cNvPr>
          <p:cNvSpPr/>
          <p:nvPr/>
        </p:nvSpPr>
        <p:spPr>
          <a:xfrm>
            <a:off x="4475786" y="3041989"/>
            <a:ext cx="2797060" cy="2336800"/>
          </a:xfrm>
          <a:prstGeom prst="roundRect">
            <a:avLst/>
          </a:prstGeom>
          <a:solidFill>
            <a:schemeClr val="tx1">
              <a:lumMod val="75000"/>
              <a:lumOff val="2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Picture 9">
            <a:extLst>
              <a:ext uri="{FF2B5EF4-FFF2-40B4-BE49-F238E27FC236}">
                <a16:creationId xmlns:a16="http://schemas.microsoft.com/office/drawing/2014/main" id="{68B9133D-3CDE-3B0D-C74A-EE83C686F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49829">
            <a:off x="4725157" y="3297270"/>
            <a:ext cx="2262378" cy="1878245"/>
          </a:xfrm>
          <a:prstGeom prst="rect">
            <a:avLst/>
          </a:prstGeom>
        </p:spPr>
      </p:pic>
      <p:pic>
        <p:nvPicPr>
          <p:cNvPr id="12" name="Picture 11">
            <a:extLst>
              <a:ext uri="{FF2B5EF4-FFF2-40B4-BE49-F238E27FC236}">
                <a16:creationId xmlns:a16="http://schemas.microsoft.com/office/drawing/2014/main" id="{968B97FB-2729-EC71-52CB-6EF9972360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21" y="2869357"/>
            <a:ext cx="895180" cy="596787"/>
          </a:xfrm>
          <a:prstGeom prst="rect">
            <a:avLst/>
          </a:prstGeom>
        </p:spPr>
      </p:pic>
      <p:pic>
        <p:nvPicPr>
          <p:cNvPr id="14" name="Picture 13">
            <a:extLst>
              <a:ext uri="{FF2B5EF4-FFF2-40B4-BE49-F238E27FC236}">
                <a16:creationId xmlns:a16="http://schemas.microsoft.com/office/drawing/2014/main" id="{2AC450FD-4491-E4B4-92EF-09611618DE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601" y="2274888"/>
            <a:ext cx="668575" cy="706441"/>
          </a:xfrm>
          <a:prstGeom prst="rect">
            <a:avLst/>
          </a:prstGeom>
        </p:spPr>
      </p:pic>
      <p:pic>
        <p:nvPicPr>
          <p:cNvPr id="16" name="Picture 15">
            <a:extLst>
              <a:ext uri="{FF2B5EF4-FFF2-40B4-BE49-F238E27FC236}">
                <a16:creationId xmlns:a16="http://schemas.microsoft.com/office/drawing/2014/main" id="{B49474FE-81FE-814F-F2E5-E93388C1CF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2275" y="3250928"/>
            <a:ext cx="505884" cy="689520"/>
          </a:xfrm>
          <a:prstGeom prst="rect">
            <a:avLst/>
          </a:prstGeom>
        </p:spPr>
      </p:pic>
      <p:pic>
        <p:nvPicPr>
          <p:cNvPr id="18" name="Picture 17">
            <a:extLst>
              <a:ext uri="{FF2B5EF4-FFF2-40B4-BE49-F238E27FC236}">
                <a16:creationId xmlns:a16="http://schemas.microsoft.com/office/drawing/2014/main" id="{5C8DDB65-C9D0-912D-4CB5-C567FE80AF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0798" y="2628108"/>
            <a:ext cx="706441" cy="706441"/>
          </a:xfrm>
          <a:prstGeom prst="rect">
            <a:avLst/>
          </a:prstGeom>
        </p:spPr>
      </p:pic>
      <p:pic>
        <p:nvPicPr>
          <p:cNvPr id="20" name="Picture 19">
            <a:extLst>
              <a:ext uri="{FF2B5EF4-FFF2-40B4-BE49-F238E27FC236}">
                <a16:creationId xmlns:a16="http://schemas.microsoft.com/office/drawing/2014/main" id="{FE9AF32A-9A0D-B331-0BD9-262A043A33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898" y="3191047"/>
            <a:ext cx="563447" cy="769502"/>
          </a:xfrm>
          <a:prstGeom prst="rect">
            <a:avLst/>
          </a:prstGeom>
        </p:spPr>
      </p:pic>
      <p:pic>
        <p:nvPicPr>
          <p:cNvPr id="22" name="Picture 21">
            <a:extLst>
              <a:ext uri="{FF2B5EF4-FFF2-40B4-BE49-F238E27FC236}">
                <a16:creationId xmlns:a16="http://schemas.microsoft.com/office/drawing/2014/main" id="{2530DBE6-7A02-FBFF-EB9A-190A76D81E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89856" y="4543375"/>
            <a:ext cx="668331" cy="835414"/>
          </a:xfrm>
          <a:prstGeom prst="rect">
            <a:avLst/>
          </a:prstGeom>
        </p:spPr>
      </p:pic>
      <p:pic>
        <p:nvPicPr>
          <p:cNvPr id="24" name="Picture 23">
            <a:extLst>
              <a:ext uri="{FF2B5EF4-FFF2-40B4-BE49-F238E27FC236}">
                <a16:creationId xmlns:a16="http://schemas.microsoft.com/office/drawing/2014/main" id="{DA2621BE-44E6-DD3C-B39C-01BFED7933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7090" y="4961082"/>
            <a:ext cx="622797" cy="953762"/>
          </a:xfrm>
          <a:prstGeom prst="rect">
            <a:avLst/>
          </a:prstGeom>
        </p:spPr>
      </p:pic>
      <p:pic>
        <p:nvPicPr>
          <p:cNvPr id="26" name="Picture 25">
            <a:extLst>
              <a:ext uri="{FF2B5EF4-FFF2-40B4-BE49-F238E27FC236}">
                <a16:creationId xmlns:a16="http://schemas.microsoft.com/office/drawing/2014/main" id="{BDF26786-64E6-102B-0FB7-E58E24282F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7165" y="4430429"/>
            <a:ext cx="956856" cy="673208"/>
          </a:xfrm>
          <a:prstGeom prst="rect">
            <a:avLst/>
          </a:prstGeom>
        </p:spPr>
      </p:pic>
      <p:pic>
        <p:nvPicPr>
          <p:cNvPr id="28" name="Picture 27">
            <a:extLst>
              <a:ext uri="{FF2B5EF4-FFF2-40B4-BE49-F238E27FC236}">
                <a16:creationId xmlns:a16="http://schemas.microsoft.com/office/drawing/2014/main" id="{AF3F3051-F3E7-F4C9-CECA-528EEAD9CD7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9887" y="5266352"/>
            <a:ext cx="928407" cy="696305"/>
          </a:xfrm>
          <a:prstGeom prst="rect">
            <a:avLst/>
          </a:prstGeom>
        </p:spPr>
      </p:pic>
      <p:pic>
        <p:nvPicPr>
          <p:cNvPr id="30" name="Picture 29">
            <a:extLst>
              <a:ext uri="{FF2B5EF4-FFF2-40B4-BE49-F238E27FC236}">
                <a16:creationId xmlns:a16="http://schemas.microsoft.com/office/drawing/2014/main" id="{E2D03E71-3D05-EC94-0322-B952AEC3538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17327" y="5006783"/>
            <a:ext cx="800936" cy="647052"/>
          </a:xfrm>
          <a:prstGeom prst="rect">
            <a:avLst/>
          </a:prstGeom>
        </p:spPr>
      </p:pic>
      <p:sp>
        <p:nvSpPr>
          <p:cNvPr id="31" name="Arrow: Right 30">
            <a:extLst>
              <a:ext uri="{FF2B5EF4-FFF2-40B4-BE49-F238E27FC236}">
                <a16:creationId xmlns:a16="http://schemas.microsoft.com/office/drawing/2014/main" id="{FBCD455B-3803-BD2E-E9CC-A8DEA11C563B}"/>
              </a:ext>
            </a:extLst>
          </p:cNvPr>
          <p:cNvSpPr/>
          <p:nvPr/>
        </p:nvSpPr>
        <p:spPr>
          <a:xfrm>
            <a:off x="2769601" y="3866061"/>
            <a:ext cx="1149350" cy="622300"/>
          </a:xfrm>
          <a:prstGeom prst="rightArrow">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Arrow: Right 31">
            <a:extLst>
              <a:ext uri="{FF2B5EF4-FFF2-40B4-BE49-F238E27FC236}">
                <a16:creationId xmlns:a16="http://schemas.microsoft.com/office/drawing/2014/main" id="{231EDC59-AE58-9B02-B66B-21D0848B6444}"/>
              </a:ext>
            </a:extLst>
          </p:cNvPr>
          <p:cNvSpPr/>
          <p:nvPr/>
        </p:nvSpPr>
        <p:spPr>
          <a:xfrm>
            <a:off x="7829681" y="3866061"/>
            <a:ext cx="1149350" cy="622300"/>
          </a:xfrm>
          <a:prstGeom prst="rightArrow">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Google Shape;867;p33">
            <a:extLst>
              <a:ext uri="{FF2B5EF4-FFF2-40B4-BE49-F238E27FC236}">
                <a16:creationId xmlns:a16="http://schemas.microsoft.com/office/drawing/2014/main" id="{7540A3D7-D0C5-1D25-1A18-1B024AFCB73D}"/>
              </a:ext>
            </a:extLst>
          </p:cNvPr>
          <p:cNvSpPr txBox="1">
            <a:spLocks/>
          </p:cNvSpPr>
          <p:nvPr/>
        </p:nvSpPr>
        <p:spPr>
          <a:xfrm>
            <a:off x="89258" y="5950663"/>
            <a:ext cx="3235821" cy="8156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4000" spc="300" dirty="0">
                <a:solidFill>
                  <a:schemeClr val="accent4">
                    <a:lumMod val="60000"/>
                    <a:lumOff val="40000"/>
                    <a:alpha val="60000"/>
                  </a:schemeClr>
                </a:solidFill>
                <a:latin typeface="Amatic SC" panose="020F0502020204030204" pitchFamily="2" charset="-79"/>
                <a:cs typeface="Amatic SC" panose="020F0502020204030204" pitchFamily="2" charset="-79"/>
              </a:rPr>
              <a:t>Data Collection</a:t>
            </a:r>
          </a:p>
        </p:txBody>
      </p:sp>
      <p:sp>
        <p:nvSpPr>
          <p:cNvPr id="34" name="Google Shape;867;p33">
            <a:extLst>
              <a:ext uri="{FF2B5EF4-FFF2-40B4-BE49-F238E27FC236}">
                <a16:creationId xmlns:a16="http://schemas.microsoft.com/office/drawing/2014/main" id="{51D5C6D0-1CBD-3A60-FA39-EF1CD4FB9E2E}"/>
              </a:ext>
            </a:extLst>
          </p:cNvPr>
          <p:cNvSpPr txBox="1">
            <a:spLocks/>
          </p:cNvSpPr>
          <p:nvPr/>
        </p:nvSpPr>
        <p:spPr>
          <a:xfrm>
            <a:off x="4405708" y="5907749"/>
            <a:ext cx="3029261" cy="8156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4000" spc="300" dirty="0">
                <a:solidFill>
                  <a:schemeClr val="accent4">
                    <a:lumMod val="60000"/>
                    <a:lumOff val="40000"/>
                    <a:alpha val="60000"/>
                  </a:schemeClr>
                </a:solidFill>
                <a:latin typeface="Amatic SC" panose="020F0502020204030204" pitchFamily="2" charset="-79"/>
                <a:cs typeface="Amatic SC" panose="020F0502020204030204" pitchFamily="2" charset="-79"/>
              </a:rPr>
              <a:t>Model Training</a:t>
            </a:r>
          </a:p>
        </p:txBody>
      </p:sp>
      <p:sp>
        <p:nvSpPr>
          <p:cNvPr id="35" name="Google Shape;867;p33">
            <a:extLst>
              <a:ext uri="{FF2B5EF4-FFF2-40B4-BE49-F238E27FC236}">
                <a16:creationId xmlns:a16="http://schemas.microsoft.com/office/drawing/2014/main" id="{781E5654-8809-3C8E-023E-4C0F19F0D748}"/>
              </a:ext>
            </a:extLst>
          </p:cNvPr>
          <p:cNvSpPr txBox="1">
            <a:spLocks/>
          </p:cNvSpPr>
          <p:nvPr/>
        </p:nvSpPr>
        <p:spPr>
          <a:xfrm>
            <a:off x="9340326" y="5892151"/>
            <a:ext cx="2178025" cy="8156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4000" spc="300" dirty="0">
                <a:solidFill>
                  <a:schemeClr val="accent4">
                    <a:lumMod val="60000"/>
                    <a:lumOff val="40000"/>
                    <a:alpha val="60000"/>
                  </a:schemeClr>
                </a:solidFill>
                <a:latin typeface="Amatic SC" panose="020F0502020204030204" pitchFamily="2" charset="-79"/>
                <a:cs typeface="Amatic SC" panose="020F0502020204030204" pitchFamily="2" charset="-79"/>
              </a:rPr>
              <a:t>Predict</a:t>
            </a:r>
          </a:p>
        </p:txBody>
      </p:sp>
      <p:pic>
        <p:nvPicPr>
          <p:cNvPr id="55" name="Picture 54">
            <a:extLst>
              <a:ext uri="{FF2B5EF4-FFF2-40B4-BE49-F238E27FC236}">
                <a16:creationId xmlns:a16="http://schemas.microsoft.com/office/drawing/2014/main" id="{5A635617-86B4-A3C6-4481-F8C1D18C2CE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36494" y="2685512"/>
            <a:ext cx="1747567" cy="1892672"/>
          </a:xfrm>
          <a:prstGeom prst="rect">
            <a:avLst/>
          </a:prstGeom>
        </p:spPr>
      </p:pic>
      <p:sp>
        <p:nvSpPr>
          <p:cNvPr id="56" name="Google Shape;867;p33">
            <a:extLst>
              <a:ext uri="{FF2B5EF4-FFF2-40B4-BE49-F238E27FC236}">
                <a16:creationId xmlns:a16="http://schemas.microsoft.com/office/drawing/2014/main" id="{48D0087B-55E4-DBFD-8FA0-C14D528F8406}"/>
              </a:ext>
            </a:extLst>
          </p:cNvPr>
          <p:cNvSpPr txBox="1">
            <a:spLocks/>
          </p:cNvSpPr>
          <p:nvPr/>
        </p:nvSpPr>
        <p:spPr>
          <a:xfrm>
            <a:off x="9608289" y="4886864"/>
            <a:ext cx="1509511" cy="8156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3000" spc="300" dirty="0">
                <a:solidFill>
                  <a:schemeClr val="accent4">
                    <a:lumMod val="60000"/>
                    <a:lumOff val="40000"/>
                    <a:alpha val="60000"/>
                  </a:schemeClr>
                </a:solidFill>
                <a:latin typeface="Amatic SC" panose="020F0502020204030204" pitchFamily="2" charset="-79"/>
                <a:cs typeface="Amatic SC" panose="020F0502020204030204" pitchFamily="2" charset="-79"/>
              </a:rPr>
              <a:t>Alpaca</a:t>
            </a:r>
          </a:p>
          <a:p>
            <a:pPr algn="ctr"/>
            <a:r>
              <a:rPr lang="en-US" altLang="zh-CN" sz="30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a:t>
            </a:r>
          </a:p>
        </p:txBody>
      </p:sp>
      <p:pic>
        <p:nvPicPr>
          <p:cNvPr id="57" name="Picture 56">
            <a:extLst>
              <a:ext uri="{FF2B5EF4-FFF2-40B4-BE49-F238E27FC236}">
                <a16:creationId xmlns:a16="http://schemas.microsoft.com/office/drawing/2014/main" id="{B13C9D79-227A-6061-4B5A-71587659E92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59620" y="4780682"/>
            <a:ext cx="316360" cy="316211"/>
          </a:xfrm>
          <a:prstGeom prst="rect">
            <a:avLst/>
          </a:prstGeom>
        </p:spPr>
      </p:pic>
      <p:pic>
        <p:nvPicPr>
          <p:cNvPr id="59" name="Picture 58">
            <a:extLst>
              <a:ext uri="{FF2B5EF4-FFF2-40B4-BE49-F238E27FC236}">
                <a16:creationId xmlns:a16="http://schemas.microsoft.com/office/drawing/2014/main" id="{23BB7FE5-6F30-53A0-5F68-28BC105E2AD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64366" y="5253494"/>
            <a:ext cx="316360" cy="316360"/>
          </a:xfrm>
          <a:prstGeom prst="rect">
            <a:avLst/>
          </a:prstGeom>
        </p:spPr>
      </p:pic>
      <p:sp>
        <p:nvSpPr>
          <p:cNvPr id="7" name="Google Shape;867;p33">
            <a:extLst>
              <a:ext uri="{FF2B5EF4-FFF2-40B4-BE49-F238E27FC236}">
                <a16:creationId xmlns:a16="http://schemas.microsoft.com/office/drawing/2014/main" id="{60D71CC0-0F99-31F0-BEB4-73B9EDAEC8F5}"/>
              </a:ext>
            </a:extLst>
          </p:cNvPr>
          <p:cNvSpPr txBox="1">
            <a:spLocks/>
          </p:cNvSpPr>
          <p:nvPr/>
        </p:nvSpPr>
        <p:spPr>
          <a:xfrm>
            <a:off x="2357912" y="2681855"/>
            <a:ext cx="1557038" cy="6370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3000" spc="300" dirty="0">
                <a:solidFill>
                  <a:schemeClr val="accent4">
                    <a:lumMod val="60000"/>
                    <a:lumOff val="40000"/>
                    <a:alpha val="60000"/>
                  </a:schemeClr>
                </a:solidFill>
                <a:latin typeface="Amatic SC" panose="020F0502020204030204" pitchFamily="2" charset="-79"/>
                <a:cs typeface="Amatic SC" panose="020F0502020204030204" pitchFamily="2" charset="-79"/>
              </a:rPr>
              <a:t>Alpaca</a:t>
            </a:r>
          </a:p>
        </p:txBody>
      </p:sp>
      <p:sp>
        <p:nvSpPr>
          <p:cNvPr id="8" name="Google Shape;867;p33">
            <a:extLst>
              <a:ext uri="{FF2B5EF4-FFF2-40B4-BE49-F238E27FC236}">
                <a16:creationId xmlns:a16="http://schemas.microsoft.com/office/drawing/2014/main" id="{515D8E91-FCD3-879D-8735-229E7E57130D}"/>
              </a:ext>
            </a:extLst>
          </p:cNvPr>
          <p:cNvSpPr txBox="1">
            <a:spLocks/>
          </p:cNvSpPr>
          <p:nvPr/>
        </p:nvSpPr>
        <p:spPr>
          <a:xfrm>
            <a:off x="2339774" y="5102184"/>
            <a:ext cx="1588090" cy="5502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3000" spc="300" dirty="0">
                <a:solidFill>
                  <a:schemeClr val="accent4">
                    <a:lumMod val="60000"/>
                    <a:lumOff val="40000"/>
                    <a:alpha val="60000"/>
                  </a:schemeClr>
                </a:solidFill>
                <a:latin typeface="Amatic SC" panose="020F0502020204030204" pitchFamily="2" charset="-79"/>
                <a:cs typeface="Amatic SC" panose="020F0502020204030204" pitchFamily="2" charset="-79"/>
              </a:rPr>
              <a:t>Llama</a:t>
            </a:r>
          </a:p>
        </p:txBody>
      </p:sp>
    </p:spTree>
    <p:extLst>
      <p:ext uri="{BB962C8B-B14F-4D97-AF65-F5344CB8AC3E}">
        <p14:creationId xmlns:p14="http://schemas.microsoft.com/office/powerpoint/2010/main" val="12623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10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10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1000"/>
                                        <p:tgtEl>
                                          <p:spTgt spid="56"/>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10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1" grpId="0" animBg="1"/>
      <p:bldP spid="32" grpId="0" animBg="1"/>
      <p:bldP spid="33" grpId="0"/>
      <p:bldP spid="34" grpId="0"/>
      <p:bldP spid="35" grpId="0"/>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2BC70-C00E-445A-406A-3EE6AB7454FD}"/>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824CA6A6-9919-0114-D2D0-7C27754A990A}"/>
              </a:ext>
            </a:extLst>
          </p:cNvPr>
          <p:cNvSpPr>
            <a:spLocks noGrp="1"/>
          </p:cNvSpPr>
          <p:nvPr>
            <p:ph type="subTitle" idx="1"/>
          </p:nvPr>
        </p:nvSpPr>
        <p:spPr>
          <a:xfrm>
            <a:off x="1524000" y="3573460"/>
            <a:ext cx="9144000" cy="1655762"/>
          </a:xfrm>
        </p:spPr>
        <p:txBody>
          <a:bodyPr/>
          <a:lstStyle/>
          <a:p>
            <a:endParaRPr lang="zh-CN" altLang="en-US"/>
          </a:p>
        </p:txBody>
      </p:sp>
      <p:sp>
        <p:nvSpPr>
          <p:cNvPr id="6" name="Rectangle 5">
            <a:extLst>
              <a:ext uri="{FF2B5EF4-FFF2-40B4-BE49-F238E27FC236}">
                <a16:creationId xmlns:a16="http://schemas.microsoft.com/office/drawing/2014/main" id="{7943C246-F519-961D-1ABB-84A0DEE095DC}"/>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15">
            <a:extLst>
              <a:ext uri="{FF2B5EF4-FFF2-40B4-BE49-F238E27FC236}">
                <a16:creationId xmlns:a16="http://schemas.microsoft.com/office/drawing/2014/main" id="{F69D5D39-34CA-7C8D-7705-C0456F8C8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F94E2539-A0E6-06CF-EADA-9FF0FDDB61DC}"/>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B1ABC502-2795-66E0-391B-616D59374B17}"/>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25</a:t>
            </a:fld>
            <a:endParaRPr lang="zh-CN" altLang="en-US" sz="2400" b="1" dirty="0">
              <a:solidFill>
                <a:schemeClr val="bg1">
                  <a:lumMod val="65000"/>
                </a:schemeClr>
              </a:solidFill>
              <a:latin typeface="Bradley Hand ITC" panose="03070402050302030203" pitchFamily="66" charset="0"/>
            </a:endParaRPr>
          </a:p>
        </p:txBody>
      </p:sp>
      <p:sp>
        <p:nvSpPr>
          <p:cNvPr id="7" name="Google Shape;867;p33">
            <a:extLst>
              <a:ext uri="{FF2B5EF4-FFF2-40B4-BE49-F238E27FC236}">
                <a16:creationId xmlns:a16="http://schemas.microsoft.com/office/drawing/2014/main" id="{690643E9-010E-78B6-AB33-E709F683A446}"/>
              </a:ext>
            </a:extLst>
          </p:cNvPr>
          <p:cNvSpPr txBox="1">
            <a:spLocks/>
          </p:cNvSpPr>
          <p:nvPr/>
        </p:nvSpPr>
        <p:spPr>
          <a:xfrm>
            <a:off x="2222600" y="958520"/>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12000" spc="300" dirty="0">
                <a:solidFill>
                  <a:schemeClr val="accent4">
                    <a:lumMod val="60000"/>
                    <a:lumOff val="40000"/>
                    <a:alpha val="60000"/>
                  </a:schemeClr>
                </a:solidFill>
                <a:latin typeface="Amatic SC" panose="020F0502020204030204" pitchFamily="2" charset="-79"/>
                <a:cs typeface="Amatic SC" panose="020F0502020204030204" pitchFamily="2" charset="-79"/>
              </a:rPr>
              <a:t>Live Demo:</a:t>
            </a:r>
          </a:p>
        </p:txBody>
      </p:sp>
      <p:sp>
        <p:nvSpPr>
          <p:cNvPr id="13" name="Google Shape;867;p33">
            <a:extLst>
              <a:ext uri="{FF2B5EF4-FFF2-40B4-BE49-F238E27FC236}">
                <a16:creationId xmlns:a16="http://schemas.microsoft.com/office/drawing/2014/main" id="{94FBDE00-85F1-CDE3-A02F-90BB655099E2}"/>
              </a:ext>
            </a:extLst>
          </p:cNvPr>
          <p:cNvSpPr txBox="1">
            <a:spLocks/>
          </p:cNvSpPr>
          <p:nvPr/>
        </p:nvSpPr>
        <p:spPr>
          <a:xfrm>
            <a:off x="-395515" y="4098817"/>
            <a:ext cx="12983029"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7000" spc="300" dirty="0">
                <a:solidFill>
                  <a:schemeClr val="accent4">
                    <a:lumMod val="60000"/>
                    <a:lumOff val="40000"/>
                    <a:alpha val="60000"/>
                  </a:schemeClr>
                </a:solidFill>
                <a:latin typeface="Amatic SC" panose="020F0502020204030204" pitchFamily="2" charset="-79"/>
                <a:cs typeface="Amatic SC" panose="020F0502020204030204" pitchFamily="2" charset="-79"/>
              </a:rPr>
              <a:t>Let’s Build an AI Tour Guide</a:t>
            </a:r>
          </a:p>
        </p:txBody>
      </p:sp>
      <p:pic>
        <p:nvPicPr>
          <p:cNvPr id="15" name="Picture 14">
            <a:extLst>
              <a:ext uri="{FF2B5EF4-FFF2-40B4-BE49-F238E27FC236}">
                <a16:creationId xmlns:a16="http://schemas.microsoft.com/office/drawing/2014/main" id="{C5A78797-68D3-4C6D-4AD2-E74AD8C64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4737" y="2832996"/>
            <a:ext cx="1102524" cy="1480927"/>
          </a:xfrm>
          <a:prstGeom prst="rect">
            <a:avLst/>
          </a:prstGeom>
        </p:spPr>
      </p:pic>
    </p:spTree>
    <p:extLst>
      <p:ext uri="{BB962C8B-B14F-4D97-AF65-F5344CB8AC3E}">
        <p14:creationId xmlns:p14="http://schemas.microsoft.com/office/powerpoint/2010/main" val="156864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70270-E4C1-D6A4-0A4B-08BB762362B7}"/>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A9E944F7-D9C5-D9D6-31E7-DD65CE1BD1E7}"/>
              </a:ext>
            </a:extLst>
          </p:cNvPr>
          <p:cNvSpPr>
            <a:spLocks noGrp="1"/>
          </p:cNvSpPr>
          <p:nvPr>
            <p:ph type="subTitle" idx="1"/>
          </p:nvPr>
        </p:nvSpPr>
        <p:spPr>
          <a:xfrm>
            <a:off x="1524000" y="3573460"/>
            <a:ext cx="9144000" cy="1655762"/>
          </a:xfrm>
        </p:spPr>
        <p:txBody>
          <a:bodyPr/>
          <a:lstStyle/>
          <a:p>
            <a:endParaRPr lang="zh-CN" altLang="en-US"/>
          </a:p>
        </p:txBody>
      </p:sp>
      <p:sp>
        <p:nvSpPr>
          <p:cNvPr id="6" name="Rectangle 5">
            <a:extLst>
              <a:ext uri="{FF2B5EF4-FFF2-40B4-BE49-F238E27FC236}">
                <a16:creationId xmlns:a16="http://schemas.microsoft.com/office/drawing/2014/main" id="{7B8051DB-8E63-9188-7C34-813DA3C2489A}"/>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a:extLst>
              <a:ext uri="{FF2B5EF4-FFF2-40B4-BE49-F238E27FC236}">
                <a16:creationId xmlns:a16="http://schemas.microsoft.com/office/drawing/2014/main" id="{6D804F09-8884-FD60-0FD7-E64B021BD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C3800576-0804-8E0D-4B48-B761780896BC}"/>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6AA9E977-2064-8A8D-5098-0A2F88BC74D8}"/>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26</a:t>
            </a:fld>
            <a:endParaRPr lang="zh-CN" altLang="en-US" sz="2400" b="1" dirty="0">
              <a:solidFill>
                <a:schemeClr val="bg1">
                  <a:lumMod val="65000"/>
                </a:schemeClr>
              </a:solidFill>
              <a:latin typeface="Bradley Hand ITC" panose="03070402050302030203" pitchFamily="66" charset="0"/>
            </a:endParaRPr>
          </a:p>
        </p:txBody>
      </p:sp>
      <p:pic>
        <p:nvPicPr>
          <p:cNvPr id="8" name="Picture 7">
            <a:extLst>
              <a:ext uri="{FF2B5EF4-FFF2-40B4-BE49-F238E27FC236}">
                <a16:creationId xmlns:a16="http://schemas.microsoft.com/office/drawing/2014/main" id="{E369FE69-B959-CD59-97BA-228E4D4A9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600" y="799769"/>
            <a:ext cx="8940700" cy="3877838"/>
          </a:xfrm>
          <a:prstGeom prst="rect">
            <a:avLst/>
          </a:prstGeom>
          <a:effectLst>
            <a:glow>
              <a:schemeClr val="bg1"/>
            </a:glow>
          </a:effectLst>
        </p:spPr>
      </p:pic>
      <p:sp>
        <p:nvSpPr>
          <p:cNvPr id="4" name="Google Shape;867;p33">
            <a:extLst>
              <a:ext uri="{FF2B5EF4-FFF2-40B4-BE49-F238E27FC236}">
                <a16:creationId xmlns:a16="http://schemas.microsoft.com/office/drawing/2014/main" id="{4CFA68B8-9B1C-1979-A757-28FDEA786DBB}"/>
              </a:ext>
            </a:extLst>
          </p:cNvPr>
          <p:cNvSpPr txBox="1">
            <a:spLocks/>
          </p:cNvSpPr>
          <p:nvPr/>
        </p:nvSpPr>
        <p:spPr>
          <a:xfrm>
            <a:off x="2327375" y="4619751"/>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10000" spc="300" dirty="0">
                <a:solidFill>
                  <a:schemeClr val="accent4">
                    <a:lumMod val="60000"/>
                    <a:lumOff val="40000"/>
                    <a:alpha val="60000"/>
                  </a:schemeClr>
                </a:solidFill>
                <a:latin typeface="Amatic SC" panose="020F0502020204030204" pitchFamily="2" charset="-79"/>
                <a:cs typeface="Amatic SC" panose="020F0502020204030204" pitchFamily="2" charset="-79"/>
              </a:rPr>
              <a:t>London</a:t>
            </a:r>
          </a:p>
        </p:txBody>
      </p:sp>
    </p:spTree>
    <p:extLst>
      <p:ext uri="{BB962C8B-B14F-4D97-AF65-F5344CB8AC3E}">
        <p14:creationId xmlns:p14="http://schemas.microsoft.com/office/powerpoint/2010/main" val="1190687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0DCC-4D93-33E7-6F8D-24ADD60AB94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FDBF550-6D16-4E59-AA70-EEA9BF85DDCB}"/>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Oval 2">
            <a:extLst>
              <a:ext uri="{FF2B5EF4-FFF2-40B4-BE49-F238E27FC236}">
                <a16:creationId xmlns:a16="http://schemas.microsoft.com/office/drawing/2014/main" id="{7824685F-8B72-A84A-3E6D-A30C35FB3952}"/>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F3C29233-25A4-8BFE-DE80-0F0024F8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Slide Number Placeholder 1">
            <a:extLst>
              <a:ext uri="{FF2B5EF4-FFF2-40B4-BE49-F238E27FC236}">
                <a16:creationId xmlns:a16="http://schemas.microsoft.com/office/drawing/2014/main" id="{571B1CFB-EBB9-7998-AF98-6ACCDE54C9E3}"/>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27</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5FB13AB4-2858-C036-E552-EFEC2C5D39E1}"/>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What is This Place?</a:t>
            </a:r>
          </a:p>
        </p:txBody>
      </p:sp>
      <p:pic>
        <p:nvPicPr>
          <p:cNvPr id="8" name="Picture 7">
            <a:extLst>
              <a:ext uri="{FF2B5EF4-FFF2-40B4-BE49-F238E27FC236}">
                <a16:creationId xmlns:a16="http://schemas.microsoft.com/office/drawing/2014/main" id="{6A4760D3-3B98-88B7-E816-F9918CE70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972" y="2149830"/>
            <a:ext cx="6458955" cy="4304288"/>
          </a:xfrm>
          <a:prstGeom prst="rect">
            <a:avLst/>
          </a:prstGeom>
        </p:spPr>
      </p:pic>
      <p:sp>
        <p:nvSpPr>
          <p:cNvPr id="5" name="Google Shape;867;p33">
            <a:extLst>
              <a:ext uri="{FF2B5EF4-FFF2-40B4-BE49-F238E27FC236}">
                <a16:creationId xmlns:a16="http://schemas.microsoft.com/office/drawing/2014/main" id="{DC8FB875-4598-E967-0EE2-AC0B2405AC45}"/>
              </a:ext>
            </a:extLst>
          </p:cNvPr>
          <p:cNvSpPr txBox="1">
            <a:spLocks/>
          </p:cNvSpPr>
          <p:nvPr/>
        </p:nvSpPr>
        <p:spPr>
          <a:xfrm>
            <a:off x="8325151" y="2930999"/>
            <a:ext cx="3619400" cy="24037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Big Ben</a:t>
            </a:r>
          </a:p>
          <a:p>
            <a:pPr algn="ctr"/>
            <a:r>
              <a:rPr lang="zh-CN" altLang="en-US" sz="5400" spc="300" dirty="0">
                <a:solidFill>
                  <a:schemeClr val="accent4">
                    <a:lumMod val="60000"/>
                    <a:lumOff val="40000"/>
                    <a:alpha val="60000"/>
                  </a:schemeClr>
                </a:solidFill>
                <a:latin typeface="Amatic SC" panose="020F0502020204030204" pitchFamily="2" charset="-79"/>
                <a:cs typeface="Amatic SC" panose="020F0502020204030204" pitchFamily="2" charset="-79"/>
              </a:rPr>
              <a:t>大笨钟</a:t>
            </a:r>
            <a:endParaRPr lang="en-US" altLang="zh-CN" sz="5400" spc="300" dirty="0">
              <a:solidFill>
                <a:schemeClr val="accent4">
                  <a:lumMod val="60000"/>
                  <a:lumOff val="40000"/>
                  <a:alpha val="60000"/>
                </a:schemeClr>
              </a:solidFill>
              <a:latin typeface="Amatic SC" panose="020F0502020204030204" pitchFamily="2" charset="-79"/>
              <a:cs typeface="Amatic SC" panose="020F0502020204030204" pitchFamily="2" charset="-79"/>
            </a:endParaRPr>
          </a:p>
        </p:txBody>
      </p:sp>
    </p:spTree>
    <p:extLst>
      <p:ext uri="{BB962C8B-B14F-4D97-AF65-F5344CB8AC3E}">
        <p14:creationId xmlns:p14="http://schemas.microsoft.com/office/powerpoint/2010/main" val="1495881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9B235-B432-5258-BD3D-46E80FEA7B2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A40D499-7AFC-65D0-090A-5B1529330B2D}"/>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a:extLst>
              <a:ext uri="{FF2B5EF4-FFF2-40B4-BE49-F238E27FC236}">
                <a16:creationId xmlns:a16="http://schemas.microsoft.com/office/drawing/2014/main" id="{71805137-044B-595A-6A5A-8EE30E0E6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706E526B-4E9A-AF23-46EC-2DCD42749500}"/>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C7BB42C2-3127-0F82-FDF6-6E624912F0CA}"/>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28</a:t>
            </a:fld>
            <a:endParaRPr lang="zh-CN" altLang="en-US" sz="2400" b="1" dirty="0">
              <a:solidFill>
                <a:schemeClr val="bg1">
                  <a:lumMod val="65000"/>
                </a:schemeClr>
              </a:solidFill>
              <a:latin typeface="Bradley Hand ITC" panose="03070402050302030203" pitchFamily="66" charset="0"/>
            </a:endParaRPr>
          </a:p>
        </p:txBody>
      </p:sp>
      <p:pic>
        <p:nvPicPr>
          <p:cNvPr id="7" name="Picture 6">
            <a:extLst>
              <a:ext uri="{FF2B5EF4-FFF2-40B4-BE49-F238E27FC236}">
                <a16:creationId xmlns:a16="http://schemas.microsoft.com/office/drawing/2014/main" id="{4835706E-12BE-3BE2-FAFB-6FBA74FA8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278" y="2170374"/>
            <a:ext cx="6405543" cy="4271697"/>
          </a:xfrm>
          <a:prstGeom prst="rect">
            <a:avLst/>
          </a:prstGeom>
        </p:spPr>
      </p:pic>
      <p:sp>
        <p:nvSpPr>
          <p:cNvPr id="9" name="Google Shape;867;p33">
            <a:extLst>
              <a:ext uri="{FF2B5EF4-FFF2-40B4-BE49-F238E27FC236}">
                <a16:creationId xmlns:a16="http://schemas.microsoft.com/office/drawing/2014/main" id="{820EDB30-4455-E03E-23CC-59DF267D53CF}"/>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What is This Place?</a:t>
            </a:r>
          </a:p>
        </p:txBody>
      </p:sp>
      <p:sp>
        <p:nvSpPr>
          <p:cNvPr id="4" name="Google Shape;867;p33">
            <a:extLst>
              <a:ext uri="{FF2B5EF4-FFF2-40B4-BE49-F238E27FC236}">
                <a16:creationId xmlns:a16="http://schemas.microsoft.com/office/drawing/2014/main" id="{6A8D06D8-2B33-C57C-AAA6-02E3100B9DAB}"/>
              </a:ext>
            </a:extLst>
          </p:cNvPr>
          <p:cNvSpPr txBox="1">
            <a:spLocks/>
          </p:cNvSpPr>
          <p:nvPr/>
        </p:nvSpPr>
        <p:spPr>
          <a:xfrm>
            <a:off x="7839074" y="2988149"/>
            <a:ext cx="4352925" cy="24037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7000" spc="300" dirty="0">
                <a:solidFill>
                  <a:schemeClr val="accent4">
                    <a:lumMod val="60000"/>
                    <a:lumOff val="40000"/>
                    <a:alpha val="60000"/>
                  </a:schemeClr>
                </a:solidFill>
                <a:latin typeface="Amatic SC" panose="020F0502020204030204" pitchFamily="2" charset="-79"/>
                <a:cs typeface="Amatic SC" panose="020F0502020204030204" pitchFamily="2" charset="-79"/>
              </a:rPr>
              <a:t>Tower Bridge</a:t>
            </a:r>
          </a:p>
          <a:p>
            <a:pPr algn="ctr"/>
            <a:r>
              <a:rPr lang="zh-CN" altLang="en-US" sz="5400" spc="300" dirty="0">
                <a:solidFill>
                  <a:schemeClr val="accent4">
                    <a:lumMod val="60000"/>
                    <a:lumOff val="40000"/>
                    <a:alpha val="60000"/>
                  </a:schemeClr>
                </a:solidFill>
                <a:latin typeface="Amatic SC" panose="020F0502020204030204" pitchFamily="2" charset="-79"/>
                <a:cs typeface="Amatic SC" panose="020F0502020204030204" pitchFamily="2" charset="-79"/>
              </a:rPr>
              <a:t>塔桥</a:t>
            </a:r>
            <a:endParaRPr lang="en-US" altLang="zh-CN" sz="5400" spc="300" dirty="0">
              <a:solidFill>
                <a:schemeClr val="accent4">
                  <a:lumMod val="60000"/>
                  <a:lumOff val="40000"/>
                  <a:alpha val="60000"/>
                </a:schemeClr>
              </a:solidFill>
              <a:latin typeface="Amatic SC" panose="020F0502020204030204" pitchFamily="2" charset="-79"/>
              <a:cs typeface="Amatic SC" panose="020F0502020204030204" pitchFamily="2" charset="-79"/>
            </a:endParaRPr>
          </a:p>
        </p:txBody>
      </p:sp>
    </p:spTree>
    <p:extLst>
      <p:ext uri="{BB962C8B-B14F-4D97-AF65-F5344CB8AC3E}">
        <p14:creationId xmlns:p14="http://schemas.microsoft.com/office/powerpoint/2010/main" val="4186402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9DB3A-762B-9A5B-8178-1FF35A2C9B9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7DA25CE-84CA-377D-2E5E-1342B8C9D2E0}"/>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1">
            <a:extLst>
              <a:ext uri="{FF2B5EF4-FFF2-40B4-BE49-F238E27FC236}">
                <a16:creationId xmlns:a16="http://schemas.microsoft.com/office/drawing/2014/main" id="{A7198E8F-D1B1-FBFF-E399-B1A44BA83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8B1900FD-D67A-82FB-BA33-412688951970}"/>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672B49D1-2D2F-39BA-9A9C-E9C073371BF6}"/>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29</a:t>
            </a:fld>
            <a:endParaRPr lang="zh-CN" altLang="en-US" sz="2400" b="1" dirty="0">
              <a:solidFill>
                <a:schemeClr val="bg1">
                  <a:lumMod val="65000"/>
                </a:schemeClr>
              </a:solidFill>
              <a:latin typeface="Bradley Hand ITC" panose="03070402050302030203" pitchFamily="66" charset="0"/>
            </a:endParaRPr>
          </a:p>
        </p:txBody>
      </p:sp>
      <p:pic>
        <p:nvPicPr>
          <p:cNvPr id="10" name="Picture 9">
            <a:extLst>
              <a:ext uri="{FF2B5EF4-FFF2-40B4-BE49-F238E27FC236}">
                <a16:creationId xmlns:a16="http://schemas.microsoft.com/office/drawing/2014/main" id="{60B45D27-AAE8-95D1-0CB1-29837BD37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939" y="2202842"/>
            <a:ext cx="6401921" cy="4251276"/>
          </a:xfrm>
          <a:prstGeom prst="rect">
            <a:avLst/>
          </a:prstGeom>
        </p:spPr>
      </p:pic>
      <p:sp>
        <p:nvSpPr>
          <p:cNvPr id="11" name="Google Shape;867;p33">
            <a:extLst>
              <a:ext uri="{FF2B5EF4-FFF2-40B4-BE49-F238E27FC236}">
                <a16:creationId xmlns:a16="http://schemas.microsoft.com/office/drawing/2014/main" id="{7E908266-2E51-7DB6-17B9-D5546108B8A2}"/>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What is This Place?</a:t>
            </a:r>
          </a:p>
        </p:txBody>
      </p:sp>
      <p:sp>
        <p:nvSpPr>
          <p:cNvPr id="4" name="Google Shape;867;p33">
            <a:extLst>
              <a:ext uri="{FF2B5EF4-FFF2-40B4-BE49-F238E27FC236}">
                <a16:creationId xmlns:a16="http://schemas.microsoft.com/office/drawing/2014/main" id="{4A6B0CF0-33B1-9D22-3904-B1F603712AB6}"/>
              </a:ext>
            </a:extLst>
          </p:cNvPr>
          <p:cNvSpPr txBox="1">
            <a:spLocks/>
          </p:cNvSpPr>
          <p:nvPr/>
        </p:nvSpPr>
        <p:spPr>
          <a:xfrm>
            <a:off x="7792937" y="2671762"/>
            <a:ext cx="4352925" cy="31440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7000" spc="300" dirty="0">
                <a:solidFill>
                  <a:schemeClr val="accent4">
                    <a:lumMod val="60000"/>
                    <a:lumOff val="40000"/>
                    <a:alpha val="60000"/>
                  </a:schemeClr>
                </a:solidFill>
                <a:latin typeface="Amatic SC" panose="020F0502020204030204" pitchFamily="2" charset="-79"/>
                <a:cs typeface="Amatic SC" panose="020F0502020204030204" pitchFamily="2" charset="-79"/>
              </a:rPr>
              <a:t>Tower of London</a:t>
            </a:r>
          </a:p>
          <a:p>
            <a:pPr algn="ctr"/>
            <a:r>
              <a:rPr lang="zh-CN" altLang="en-US" sz="5400" spc="300" dirty="0">
                <a:solidFill>
                  <a:schemeClr val="accent4">
                    <a:lumMod val="60000"/>
                    <a:lumOff val="40000"/>
                    <a:alpha val="60000"/>
                  </a:schemeClr>
                </a:solidFill>
                <a:latin typeface="Amatic SC" panose="020F0502020204030204" pitchFamily="2" charset="-79"/>
                <a:cs typeface="Amatic SC" panose="020F0502020204030204" pitchFamily="2" charset="-79"/>
              </a:rPr>
              <a:t>伦敦塔</a:t>
            </a:r>
            <a:endParaRPr lang="en-US" altLang="zh-CN" sz="5400" spc="300" dirty="0">
              <a:solidFill>
                <a:schemeClr val="accent4">
                  <a:lumMod val="60000"/>
                  <a:lumOff val="40000"/>
                  <a:alpha val="60000"/>
                </a:schemeClr>
              </a:solidFill>
              <a:latin typeface="Amatic SC" panose="020F0502020204030204" pitchFamily="2" charset="-79"/>
              <a:cs typeface="Amatic SC" panose="020F0502020204030204" pitchFamily="2" charset="-79"/>
            </a:endParaRPr>
          </a:p>
        </p:txBody>
      </p:sp>
    </p:spTree>
    <p:extLst>
      <p:ext uri="{BB962C8B-B14F-4D97-AF65-F5344CB8AC3E}">
        <p14:creationId xmlns:p14="http://schemas.microsoft.com/office/powerpoint/2010/main" val="1622394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D6EA3-D6DE-75D2-F79C-09EEA61975D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69499E6-7FEB-0857-5D59-2A8A467E7DC9}"/>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icture 8">
            <a:extLst>
              <a:ext uri="{FF2B5EF4-FFF2-40B4-BE49-F238E27FC236}">
                <a16:creationId xmlns:a16="http://schemas.microsoft.com/office/drawing/2014/main" id="{ED43198B-51BB-E67D-262E-9E1FBB298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Slide Number Placeholder 1">
            <a:extLst>
              <a:ext uri="{FF2B5EF4-FFF2-40B4-BE49-F238E27FC236}">
                <a16:creationId xmlns:a16="http://schemas.microsoft.com/office/drawing/2014/main" id="{9DF625AD-398C-AC38-81D2-CC69781B1151}"/>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3</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50611617-914B-9441-A3A2-B02BF8C1A9C5}"/>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Software Engineer</a:t>
            </a:r>
          </a:p>
        </p:txBody>
      </p:sp>
      <p:pic>
        <p:nvPicPr>
          <p:cNvPr id="7" name="Picture 6">
            <a:extLst>
              <a:ext uri="{FF2B5EF4-FFF2-40B4-BE49-F238E27FC236}">
                <a16:creationId xmlns:a16="http://schemas.microsoft.com/office/drawing/2014/main" id="{7D343757-EAAE-1132-BB43-7E48AF21A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8736" y="2228848"/>
            <a:ext cx="5486401" cy="4114801"/>
          </a:xfrm>
          <a:prstGeom prst="rect">
            <a:avLst/>
          </a:prstGeom>
        </p:spPr>
      </p:pic>
      <p:pic>
        <p:nvPicPr>
          <p:cNvPr id="11" name="Picture 10">
            <a:extLst>
              <a:ext uri="{FF2B5EF4-FFF2-40B4-BE49-F238E27FC236}">
                <a16:creationId xmlns:a16="http://schemas.microsoft.com/office/drawing/2014/main" id="{F2AAE8B5-4462-61E1-4BB1-5C89744EF6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7815" y="3086931"/>
            <a:ext cx="3905249" cy="2196703"/>
          </a:xfrm>
          <a:prstGeom prst="rect">
            <a:avLst/>
          </a:prstGeom>
        </p:spPr>
      </p:pic>
      <p:pic>
        <p:nvPicPr>
          <p:cNvPr id="13" name="Picture 12">
            <a:extLst>
              <a:ext uri="{FF2B5EF4-FFF2-40B4-BE49-F238E27FC236}">
                <a16:creationId xmlns:a16="http://schemas.microsoft.com/office/drawing/2014/main" id="{ECD7F100-E298-50E9-F237-F73EF31D3A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780978">
            <a:off x="3129229" y="3330566"/>
            <a:ext cx="1200030" cy="685973"/>
          </a:xfrm>
          <a:prstGeom prst="rect">
            <a:avLst/>
          </a:prstGeom>
          <a:effectLst>
            <a:glow rad="76200">
              <a:schemeClr val="bg1">
                <a:lumMod val="95000"/>
                <a:alpha val="17000"/>
              </a:schemeClr>
            </a:glow>
          </a:effectLst>
        </p:spPr>
      </p:pic>
      <p:sp>
        <p:nvSpPr>
          <p:cNvPr id="14" name="TextBox 13">
            <a:extLst>
              <a:ext uri="{FF2B5EF4-FFF2-40B4-BE49-F238E27FC236}">
                <a16:creationId xmlns:a16="http://schemas.microsoft.com/office/drawing/2014/main" id="{695E24CF-2D15-30FB-926C-287035CFFF5E}"/>
              </a:ext>
            </a:extLst>
          </p:cNvPr>
          <p:cNvSpPr txBox="1"/>
          <p:nvPr/>
        </p:nvSpPr>
        <p:spPr>
          <a:xfrm rot="21253975">
            <a:off x="4186873" y="2681039"/>
            <a:ext cx="2713334" cy="707886"/>
          </a:xfrm>
          <a:prstGeom prst="rect">
            <a:avLst/>
          </a:prstGeom>
          <a:noFill/>
        </p:spPr>
        <p:txBody>
          <a:bodyPr wrap="square" rtlCol="0">
            <a:spAutoFit/>
          </a:bodyPr>
          <a:lstStyle/>
          <a:p>
            <a:r>
              <a:rPr lang="en-US" altLang="zh-CN" sz="4000" b="1" dirty="0">
                <a:solidFill>
                  <a:schemeClr val="bg1"/>
                </a:solidFill>
                <a:effectLst>
                  <a:glow rad="50800">
                    <a:schemeClr val="bg1">
                      <a:alpha val="33000"/>
                    </a:schemeClr>
                  </a:glow>
                </a:effectLst>
                <a:latin typeface="Ink Free" panose="03080402000500000000" pitchFamily="66" charset="0"/>
              </a:rPr>
              <a:t>This is me!</a:t>
            </a:r>
          </a:p>
        </p:txBody>
      </p:sp>
    </p:spTree>
    <p:extLst>
      <p:ext uri="{BB962C8B-B14F-4D97-AF65-F5344CB8AC3E}">
        <p14:creationId xmlns:p14="http://schemas.microsoft.com/office/powerpoint/2010/main" val="792086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F9A91-022A-66D4-B445-F32C7864645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8E6DD1A-C73D-68A7-8DCB-2B277684E30A}"/>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a:extLst>
              <a:ext uri="{FF2B5EF4-FFF2-40B4-BE49-F238E27FC236}">
                <a16:creationId xmlns:a16="http://schemas.microsoft.com/office/drawing/2014/main" id="{5A09BEB0-2A99-6ABC-67C7-D88864A6B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F690939A-82E4-230C-7125-809D6429366E}"/>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42439511-052C-2A3E-6095-902A26E9834F}"/>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30</a:t>
            </a:fld>
            <a:endParaRPr lang="zh-CN" altLang="en-US" sz="2400" b="1" dirty="0">
              <a:solidFill>
                <a:schemeClr val="bg1">
                  <a:lumMod val="65000"/>
                </a:schemeClr>
              </a:solidFill>
              <a:latin typeface="Bradley Hand ITC" panose="03070402050302030203" pitchFamily="66" charset="0"/>
            </a:endParaRPr>
          </a:p>
        </p:txBody>
      </p:sp>
      <p:pic>
        <p:nvPicPr>
          <p:cNvPr id="8" name="Picture 7">
            <a:extLst>
              <a:ext uri="{FF2B5EF4-FFF2-40B4-BE49-F238E27FC236}">
                <a16:creationId xmlns:a16="http://schemas.microsoft.com/office/drawing/2014/main" id="{BD6BE84D-5ECA-2173-5239-5F70CB056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64" y="2294330"/>
            <a:ext cx="7248422" cy="4077237"/>
          </a:xfrm>
          <a:prstGeom prst="rect">
            <a:avLst/>
          </a:prstGeom>
        </p:spPr>
      </p:pic>
      <p:sp>
        <p:nvSpPr>
          <p:cNvPr id="9" name="Google Shape;867;p33">
            <a:extLst>
              <a:ext uri="{FF2B5EF4-FFF2-40B4-BE49-F238E27FC236}">
                <a16:creationId xmlns:a16="http://schemas.microsoft.com/office/drawing/2014/main" id="{10B95B78-1668-C436-D7BD-7D48BE417242}"/>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What is This Place?</a:t>
            </a:r>
          </a:p>
        </p:txBody>
      </p:sp>
      <p:sp>
        <p:nvSpPr>
          <p:cNvPr id="4" name="Google Shape;867;p33">
            <a:extLst>
              <a:ext uri="{FF2B5EF4-FFF2-40B4-BE49-F238E27FC236}">
                <a16:creationId xmlns:a16="http://schemas.microsoft.com/office/drawing/2014/main" id="{C8E52485-578F-469A-A7EE-A508D16EED52}"/>
              </a:ext>
            </a:extLst>
          </p:cNvPr>
          <p:cNvSpPr txBox="1">
            <a:spLocks/>
          </p:cNvSpPr>
          <p:nvPr/>
        </p:nvSpPr>
        <p:spPr>
          <a:xfrm>
            <a:off x="7792937" y="2671762"/>
            <a:ext cx="4352925" cy="31440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6000" spc="300" dirty="0">
                <a:solidFill>
                  <a:schemeClr val="accent4">
                    <a:lumMod val="60000"/>
                    <a:lumOff val="40000"/>
                    <a:alpha val="60000"/>
                  </a:schemeClr>
                </a:solidFill>
                <a:latin typeface="Amatic SC" panose="020F0502020204030204" pitchFamily="2" charset="-79"/>
                <a:cs typeface="Amatic SC" panose="020F0502020204030204" pitchFamily="2" charset="-79"/>
              </a:rPr>
              <a:t>Battersea Power Station</a:t>
            </a:r>
          </a:p>
          <a:p>
            <a:pPr algn="ctr"/>
            <a:r>
              <a:rPr lang="zh-CN" altLang="en-US" sz="4000" spc="300" dirty="0">
                <a:solidFill>
                  <a:schemeClr val="accent4">
                    <a:lumMod val="60000"/>
                    <a:lumOff val="40000"/>
                    <a:alpha val="60000"/>
                  </a:schemeClr>
                </a:solidFill>
                <a:latin typeface="Amatic SC" panose="020F0502020204030204" pitchFamily="2" charset="-79"/>
                <a:cs typeface="Amatic SC" panose="020F0502020204030204" pitchFamily="2" charset="-79"/>
              </a:rPr>
              <a:t>巴特西发电站</a:t>
            </a:r>
            <a:endParaRPr lang="en-US" altLang="zh-CN" sz="4000" spc="300" dirty="0">
              <a:solidFill>
                <a:schemeClr val="accent4">
                  <a:lumMod val="60000"/>
                  <a:lumOff val="40000"/>
                  <a:alpha val="60000"/>
                </a:schemeClr>
              </a:solidFill>
              <a:latin typeface="Amatic SC" panose="020F0502020204030204" pitchFamily="2" charset="-79"/>
              <a:cs typeface="Amatic SC" panose="020F0502020204030204" pitchFamily="2" charset="-79"/>
            </a:endParaRPr>
          </a:p>
        </p:txBody>
      </p:sp>
    </p:spTree>
    <p:extLst>
      <p:ext uri="{BB962C8B-B14F-4D97-AF65-F5344CB8AC3E}">
        <p14:creationId xmlns:p14="http://schemas.microsoft.com/office/powerpoint/2010/main" val="339638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078CB-FEC1-DF75-A4C5-D7ECD6C728B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117F104-4C36-5765-2968-EECEBD599CDC}"/>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a:extLst>
              <a:ext uri="{FF2B5EF4-FFF2-40B4-BE49-F238E27FC236}">
                <a16:creationId xmlns:a16="http://schemas.microsoft.com/office/drawing/2014/main" id="{54149E68-9CFA-94FC-EA73-FFC71E0EA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F4F53533-B7B4-EB4B-369A-EBA8867DBF4F}"/>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71353E16-8A53-1CB8-CF03-B34560EC875F}"/>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31</a:t>
            </a:fld>
            <a:endParaRPr lang="zh-CN" altLang="en-US" sz="2400" b="1" dirty="0">
              <a:solidFill>
                <a:schemeClr val="bg1">
                  <a:lumMod val="65000"/>
                </a:schemeClr>
              </a:solidFill>
              <a:latin typeface="Bradley Hand ITC" panose="03070402050302030203" pitchFamily="66" charset="0"/>
            </a:endParaRPr>
          </a:p>
        </p:txBody>
      </p:sp>
      <p:pic>
        <p:nvPicPr>
          <p:cNvPr id="8" name="Picture 7">
            <a:extLst>
              <a:ext uri="{FF2B5EF4-FFF2-40B4-BE49-F238E27FC236}">
                <a16:creationId xmlns:a16="http://schemas.microsoft.com/office/drawing/2014/main" id="{88B586DA-C21E-5B67-1849-34043768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439" y="2126155"/>
            <a:ext cx="4921997" cy="4327963"/>
          </a:xfrm>
          <a:prstGeom prst="rect">
            <a:avLst/>
          </a:prstGeom>
        </p:spPr>
      </p:pic>
      <p:sp>
        <p:nvSpPr>
          <p:cNvPr id="9" name="Google Shape;867;p33">
            <a:extLst>
              <a:ext uri="{FF2B5EF4-FFF2-40B4-BE49-F238E27FC236}">
                <a16:creationId xmlns:a16="http://schemas.microsoft.com/office/drawing/2014/main" id="{F022601F-CF98-B9A6-81CE-5FBBA3D9F56B}"/>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20F0502020204030204" pitchFamily="2" charset="-79"/>
                <a:cs typeface="Amatic SC" panose="020F0502020204030204" pitchFamily="2" charset="-79"/>
              </a:rPr>
              <a:t>What is This Place?</a:t>
            </a:r>
          </a:p>
        </p:txBody>
      </p:sp>
      <p:sp>
        <p:nvSpPr>
          <p:cNvPr id="4" name="Google Shape;867;p33">
            <a:extLst>
              <a:ext uri="{FF2B5EF4-FFF2-40B4-BE49-F238E27FC236}">
                <a16:creationId xmlns:a16="http://schemas.microsoft.com/office/drawing/2014/main" id="{1D9FC87F-21E5-A9C3-2F9C-A4746A48E283}"/>
              </a:ext>
            </a:extLst>
          </p:cNvPr>
          <p:cNvSpPr txBox="1">
            <a:spLocks/>
          </p:cNvSpPr>
          <p:nvPr/>
        </p:nvSpPr>
        <p:spPr>
          <a:xfrm>
            <a:off x="7465825" y="2897661"/>
            <a:ext cx="4352925" cy="24037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7000" spc="300" dirty="0">
                <a:solidFill>
                  <a:schemeClr val="accent4">
                    <a:lumMod val="60000"/>
                    <a:lumOff val="40000"/>
                    <a:alpha val="60000"/>
                  </a:schemeClr>
                </a:solidFill>
                <a:latin typeface="Amatic SC" panose="020F0502020204030204" pitchFamily="2" charset="-79"/>
                <a:cs typeface="Amatic SC" panose="020F0502020204030204" pitchFamily="2" charset="-79"/>
              </a:rPr>
              <a:t>“</a:t>
            </a:r>
            <a:r>
              <a:rPr lang="en-US" altLang="zh-CN" sz="8000" spc="300" dirty="0" err="1">
                <a:solidFill>
                  <a:schemeClr val="accent4">
                    <a:lumMod val="60000"/>
                    <a:lumOff val="40000"/>
                    <a:alpha val="60000"/>
                  </a:schemeClr>
                </a:solidFill>
                <a:latin typeface="Amatic SC" panose="020F0502020204030204" pitchFamily="2" charset="-79"/>
                <a:cs typeface="Amatic SC" panose="020F0502020204030204" pitchFamily="2" charset="-79"/>
              </a:rPr>
              <a:t>Gerhkin</a:t>
            </a:r>
            <a:r>
              <a:rPr lang="en-US" altLang="zh-CN" sz="7000" spc="300" dirty="0">
                <a:solidFill>
                  <a:schemeClr val="accent4">
                    <a:lumMod val="60000"/>
                    <a:lumOff val="40000"/>
                    <a:alpha val="60000"/>
                  </a:schemeClr>
                </a:solidFill>
                <a:latin typeface="Amatic SC" panose="020F0502020204030204" pitchFamily="2" charset="-79"/>
                <a:cs typeface="Amatic SC" panose="020F0502020204030204" pitchFamily="2" charset="-79"/>
              </a:rPr>
              <a:t>”</a:t>
            </a:r>
          </a:p>
          <a:p>
            <a:pPr algn="ctr"/>
            <a:r>
              <a:rPr lang="zh-CN" altLang="en-US" sz="5400" spc="300" dirty="0">
                <a:solidFill>
                  <a:schemeClr val="accent4">
                    <a:lumMod val="60000"/>
                    <a:lumOff val="40000"/>
                    <a:alpha val="60000"/>
                  </a:schemeClr>
                </a:solidFill>
                <a:latin typeface="Amatic SC" panose="020F0502020204030204" pitchFamily="2" charset="-79"/>
                <a:cs typeface="Amatic SC" panose="020F0502020204030204" pitchFamily="2" charset="-79"/>
              </a:rPr>
              <a:t>“小黄瓜”</a:t>
            </a:r>
            <a:endParaRPr lang="en-US" altLang="zh-CN" sz="5400" spc="300" dirty="0">
              <a:solidFill>
                <a:schemeClr val="accent4">
                  <a:lumMod val="60000"/>
                  <a:lumOff val="40000"/>
                  <a:alpha val="60000"/>
                </a:schemeClr>
              </a:solidFill>
              <a:latin typeface="Amatic SC" panose="020F0502020204030204" pitchFamily="2" charset="-79"/>
              <a:cs typeface="Amatic SC" panose="020F0502020204030204" pitchFamily="2" charset="-79"/>
            </a:endParaRPr>
          </a:p>
        </p:txBody>
      </p:sp>
    </p:spTree>
    <p:extLst>
      <p:ext uri="{BB962C8B-B14F-4D97-AF65-F5344CB8AC3E}">
        <p14:creationId xmlns:p14="http://schemas.microsoft.com/office/powerpoint/2010/main" val="1338015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ADE30-C48B-E492-4DAE-69474FC25E8E}"/>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03A6CD02-2455-FE1D-031F-E395416F0E09}"/>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B1274EDB-9FCD-EC51-B51B-D91A7D3A812C}"/>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17">
            <a:extLst>
              <a:ext uri="{FF2B5EF4-FFF2-40B4-BE49-F238E27FC236}">
                <a16:creationId xmlns:a16="http://schemas.microsoft.com/office/drawing/2014/main" id="{9B3C7D03-9FDC-D046-4FE8-1F1F4DB15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C6C5D937-4278-BB67-7343-676C403D025B}"/>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DB9D7705-28AD-C11B-31FA-B5F048D63067}"/>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32</a:t>
            </a:fld>
            <a:endParaRPr lang="zh-CN" altLang="en-US" sz="2400" b="1" dirty="0">
              <a:solidFill>
                <a:schemeClr val="bg1">
                  <a:lumMod val="65000"/>
                </a:schemeClr>
              </a:solidFill>
              <a:latin typeface="Bradley Hand ITC" panose="03070402050302030203" pitchFamily="66" charset="0"/>
            </a:endParaRPr>
          </a:p>
        </p:txBody>
      </p:sp>
      <p:pic>
        <p:nvPicPr>
          <p:cNvPr id="10" name="Picture 9">
            <a:extLst>
              <a:ext uri="{FF2B5EF4-FFF2-40B4-BE49-F238E27FC236}">
                <a16:creationId xmlns:a16="http://schemas.microsoft.com/office/drawing/2014/main" id="{2A4BC3F1-C33C-34D9-6E01-6B09BECD4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75" y="700257"/>
            <a:ext cx="2775568" cy="5600700"/>
          </a:xfrm>
          <a:prstGeom prst="rect">
            <a:avLst/>
          </a:prstGeom>
          <a:effectLst>
            <a:glow rad="127000">
              <a:schemeClr val="bg1">
                <a:alpha val="33000"/>
              </a:schemeClr>
            </a:glow>
          </a:effectLst>
        </p:spPr>
      </p:pic>
      <p:pic>
        <p:nvPicPr>
          <p:cNvPr id="11" name="Picture 10">
            <a:extLst>
              <a:ext uri="{FF2B5EF4-FFF2-40B4-BE49-F238E27FC236}">
                <a16:creationId xmlns:a16="http://schemas.microsoft.com/office/drawing/2014/main" id="{4FB94DAA-8878-449C-CA02-591779BAF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216" y="700257"/>
            <a:ext cx="2775568" cy="5600700"/>
          </a:xfrm>
          <a:prstGeom prst="rect">
            <a:avLst/>
          </a:prstGeom>
          <a:effectLst>
            <a:glow rad="127000">
              <a:schemeClr val="bg1">
                <a:alpha val="33000"/>
              </a:schemeClr>
            </a:glow>
          </a:effectLst>
        </p:spPr>
      </p:pic>
      <p:pic>
        <p:nvPicPr>
          <p:cNvPr id="13" name="Picture 12">
            <a:extLst>
              <a:ext uri="{FF2B5EF4-FFF2-40B4-BE49-F238E27FC236}">
                <a16:creationId xmlns:a16="http://schemas.microsoft.com/office/drawing/2014/main" id="{4E8EC1FC-251A-226F-3586-85F8BCB42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8266" y="700256"/>
            <a:ext cx="2775568" cy="5600700"/>
          </a:xfrm>
          <a:prstGeom prst="rect">
            <a:avLst/>
          </a:prstGeom>
          <a:effectLst>
            <a:glow rad="127000">
              <a:schemeClr val="bg1">
                <a:alpha val="33000"/>
              </a:schemeClr>
            </a:glow>
          </a:effectLst>
        </p:spPr>
      </p:pic>
      <p:pic>
        <p:nvPicPr>
          <p:cNvPr id="8" name="Picture 7">
            <a:extLst>
              <a:ext uri="{FF2B5EF4-FFF2-40B4-BE49-F238E27FC236}">
                <a16:creationId xmlns:a16="http://schemas.microsoft.com/office/drawing/2014/main" id="{851FF8A0-A80D-74CD-533B-8B5DDCFA9D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5674" y="1454448"/>
            <a:ext cx="2220652" cy="4092315"/>
          </a:xfrm>
          <a:prstGeom prst="rect">
            <a:avLst/>
          </a:prstGeom>
        </p:spPr>
      </p:pic>
      <p:pic>
        <p:nvPicPr>
          <p:cNvPr id="15" name="Picture 14">
            <a:extLst>
              <a:ext uri="{FF2B5EF4-FFF2-40B4-BE49-F238E27FC236}">
                <a16:creationId xmlns:a16="http://schemas.microsoft.com/office/drawing/2014/main" id="{1AC6DE24-F9EF-88BB-3257-649510A9F5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728" y="1454448"/>
            <a:ext cx="2264261" cy="4044652"/>
          </a:xfrm>
          <a:prstGeom prst="rect">
            <a:avLst/>
          </a:prstGeom>
        </p:spPr>
      </p:pic>
      <p:pic>
        <p:nvPicPr>
          <p:cNvPr id="17" name="Picture 16">
            <a:extLst>
              <a:ext uri="{FF2B5EF4-FFF2-40B4-BE49-F238E27FC236}">
                <a16:creationId xmlns:a16="http://schemas.microsoft.com/office/drawing/2014/main" id="{0AC540AD-C328-518E-C059-71667B0FEE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302" y="1454448"/>
            <a:ext cx="2233496" cy="4092315"/>
          </a:xfrm>
          <a:prstGeom prst="rect">
            <a:avLst/>
          </a:prstGeom>
        </p:spPr>
      </p:pic>
    </p:spTree>
    <p:extLst>
      <p:ext uri="{BB962C8B-B14F-4D97-AF65-F5344CB8AC3E}">
        <p14:creationId xmlns:p14="http://schemas.microsoft.com/office/powerpoint/2010/main" val="3390941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2375D-DB4A-66C4-B337-502BD22008D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C544801-7D34-A4EB-60DC-0C9A4ECD895F}"/>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AE91459E-731B-0F9E-8174-EC5489975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2C6ED9D2-1C41-7C80-336C-EAB5AEBD35ED}"/>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C44FDAAB-39AD-9501-D7C9-76427D783C05}"/>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33</a:t>
            </a:fld>
            <a:endParaRPr lang="zh-CN" altLang="en-US" sz="2400" b="1" dirty="0">
              <a:solidFill>
                <a:schemeClr val="bg1">
                  <a:lumMod val="65000"/>
                </a:schemeClr>
              </a:solidFill>
              <a:latin typeface="Bradley Hand ITC" panose="03070402050302030203" pitchFamily="66" charset="0"/>
            </a:endParaRPr>
          </a:p>
        </p:txBody>
      </p:sp>
      <p:sp>
        <p:nvSpPr>
          <p:cNvPr id="9" name="Google Shape;867;p33">
            <a:extLst>
              <a:ext uri="{FF2B5EF4-FFF2-40B4-BE49-F238E27FC236}">
                <a16:creationId xmlns:a16="http://schemas.microsoft.com/office/drawing/2014/main" id="{C27A99BD-DC0B-BBA0-49C0-8705B9F5BDAB}"/>
              </a:ext>
            </a:extLst>
          </p:cNvPr>
          <p:cNvSpPr txBox="1">
            <a:spLocks/>
          </p:cNvSpPr>
          <p:nvPr/>
        </p:nvSpPr>
        <p:spPr>
          <a:xfrm>
            <a:off x="1336271" y="2627800"/>
            <a:ext cx="9519457"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10000" spc="300" dirty="0">
                <a:solidFill>
                  <a:schemeClr val="accent4">
                    <a:lumMod val="60000"/>
                    <a:lumOff val="40000"/>
                    <a:alpha val="60000"/>
                  </a:schemeClr>
                </a:solidFill>
                <a:latin typeface="Amatic SC" panose="020F0502020204030204" pitchFamily="2" charset="-79"/>
                <a:cs typeface="Amatic SC" panose="020F0502020204030204" pitchFamily="2" charset="-79"/>
              </a:rPr>
              <a:t>Two Steps (No Code!)</a:t>
            </a:r>
          </a:p>
        </p:txBody>
      </p:sp>
    </p:spTree>
    <p:extLst>
      <p:ext uri="{BB962C8B-B14F-4D97-AF65-F5344CB8AC3E}">
        <p14:creationId xmlns:p14="http://schemas.microsoft.com/office/powerpoint/2010/main" val="4086889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F68B8-5F3B-2A02-6C20-614646D6A95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359F484-409B-5349-E513-F2ECBD036076}"/>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a:extLst>
              <a:ext uri="{FF2B5EF4-FFF2-40B4-BE49-F238E27FC236}">
                <a16:creationId xmlns:a16="http://schemas.microsoft.com/office/drawing/2014/main" id="{2927E29C-6771-E420-57FD-CE891ABD5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BF0AEAE9-74A8-20E3-6CA8-55FA38C3FF7A}"/>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CE742572-8691-F2A7-DEC6-FC890A12E2A7}"/>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34</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AAAA2A50-9A57-B85D-3E2B-1FA39D4EF4BA}"/>
              </a:ext>
            </a:extLst>
          </p:cNvPr>
          <p:cNvSpPr txBox="1">
            <a:spLocks/>
          </p:cNvSpPr>
          <p:nvPr/>
        </p:nvSpPr>
        <p:spPr>
          <a:xfrm>
            <a:off x="2222600" y="636916"/>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6000" spc="300" dirty="0">
                <a:solidFill>
                  <a:schemeClr val="accent4">
                    <a:lumMod val="60000"/>
                    <a:lumOff val="40000"/>
                    <a:alpha val="60000"/>
                  </a:schemeClr>
                </a:solidFill>
                <a:latin typeface="Amatic SC" panose="020F0502020204030204" pitchFamily="2" charset="-79"/>
                <a:cs typeface="Amatic SC" panose="020F0502020204030204" pitchFamily="2" charset="-79"/>
              </a:rPr>
              <a:t>Step1: Build and Train an </a:t>
            </a:r>
          </a:p>
          <a:p>
            <a:pPr algn="ctr"/>
            <a:r>
              <a:rPr lang="en-US" altLang="zh-CN" sz="6000" spc="300" dirty="0">
                <a:solidFill>
                  <a:schemeClr val="accent4">
                    <a:lumMod val="60000"/>
                    <a:lumOff val="40000"/>
                    <a:alpha val="60000"/>
                  </a:schemeClr>
                </a:solidFill>
                <a:latin typeface="Amatic SC" panose="020F0502020204030204" pitchFamily="2" charset="-79"/>
                <a:cs typeface="Amatic SC" panose="020F0502020204030204" pitchFamily="2" charset="-79"/>
              </a:rPr>
              <a:t>AI Model</a:t>
            </a:r>
          </a:p>
        </p:txBody>
      </p:sp>
      <p:pic>
        <p:nvPicPr>
          <p:cNvPr id="7" name="Picture 6">
            <a:extLst>
              <a:ext uri="{FF2B5EF4-FFF2-40B4-BE49-F238E27FC236}">
                <a16:creationId xmlns:a16="http://schemas.microsoft.com/office/drawing/2014/main" id="{2DDA9381-9FA1-353D-829E-E893608BD2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8675" y="2533332"/>
            <a:ext cx="7994650" cy="3600531"/>
          </a:xfrm>
          <a:prstGeom prst="rect">
            <a:avLst/>
          </a:prstGeom>
        </p:spPr>
      </p:pic>
    </p:spTree>
    <p:extLst>
      <p:ext uri="{BB962C8B-B14F-4D97-AF65-F5344CB8AC3E}">
        <p14:creationId xmlns:p14="http://schemas.microsoft.com/office/powerpoint/2010/main" val="3171728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6B035-3C32-F880-A221-60EE4ACFF2F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73737C3-636A-E2D2-1D95-653AC3DCD9BB}"/>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75E05B33-90D8-7D75-C954-EE112FC65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3A197FAE-4ECB-FDB3-407D-4AAC33FF4AAB}"/>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386F2F7A-22AB-ED91-AD40-2C4562A4A06D}"/>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35</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4D3BD5D2-549B-1691-0431-407DC54F8F9C}"/>
              </a:ext>
            </a:extLst>
          </p:cNvPr>
          <p:cNvSpPr txBox="1">
            <a:spLocks/>
          </p:cNvSpPr>
          <p:nvPr/>
        </p:nvSpPr>
        <p:spPr>
          <a:xfrm>
            <a:off x="3000425" y="607082"/>
            <a:ext cx="619115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6000" spc="300" dirty="0">
                <a:solidFill>
                  <a:schemeClr val="accent4">
                    <a:lumMod val="60000"/>
                    <a:lumOff val="40000"/>
                    <a:alpha val="60000"/>
                  </a:schemeClr>
                </a:solidFill>
                <a:latin typeface="Amatic SC" panose="020F0502020204030204" pitchFamily="2" charset="-79"/>
                <a:cs typeface="Amatic SC" panose="020F0502020204030204" pitchFamily="2" charset="-79"/>
              </a:rPr>
              <a:t>Step2: Vibe Code an AI Powered APP</a:t>
            </a:r>
          </a:p>
        </p:txBody>
      </p:sp>
      <p:pic>
        <p:nvPicPr>
          <p:cNvPr id="8" name="Picture 7">
            <a:extLst>
              <a:ext uri="{FF2B5EF4-FFF2-40B4-BE49-F238E27FC236}">
                <a16:creationId xmlns:a16="http://schemas.microsoft.com/office/drawing/2014/main" id="{F818CD66-5BF5-3D3E-C615-28F49E611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1625" y="2598337"/>
            <a:ext cx="6508750" cy="3661172"/>
          </a:xfrm>
          <a:prstGeom prst="rect">
            <a:avLst/>
          </a:prstGeom>
        </p:spPr>
      </p:pic>
    </p:spTree>
    <p:extLst>
      <p:ext uri="{BB962C8B-B14F-4D97-AF65-F5344CB8AC3E}">
        <p14:creationId xmlns:p14="http://schemas.microsoft.com/office/powerpoint/2010/main" val="3539893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5D1FA-F53A-08A8-63B5-4E48D7E7178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C1DCF30-8C37-8C52-C6A6-9A993F20C385}"/>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40201911-3FFC-8094-8445-81AD3C100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D9122E5D-8A4E-9319-1096-54B3B10EB2B1}"/>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D71FAE32-A78D-1032-E8BF-3A788E667444}"/>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36</a:t>
            </a:fld>
            <a:endParaRPr lang="zh-CN" altLang="en-US" sz="2400" b="1" dirty="0">
              <a:solidFill>
                <a:schemeClr val="bg1">
                  <a:lumMod val="65000"/>
                </a:schemeClr>
              </a:solidFill>
              <a:latin typeface="Bradley Hand ITC" panose="03070402050302030203" pitchFamily="66" charset="0"/>
            </a:endParaRPr>
          </a:p>
        </p:txBody>
      </p:sp>
      <p:sp>
        <p:nvSpPr>
          <p:cNvPr id="9" name="Google Shape;867;p33">
            <a:extLst>
              <a:ext uri="{FF2B5EF4-FFF2-40B4-BE49-F238E27FC236}">
                <a16:creationId xmlns:a16="http://schemas.microsoft.com/office/drawing/2014/main" id="{83A42A7F-7AD4-1462-A95D-E832BCF7C0C3}"/>
              </a:ext>
            </a:extLst>
          </p:cNvPr>
          <p:cNvSpPr txBox="1">
            <a:spLocks/>
          </p:cNvSpPr>
          <p:nvPr/>
        </p:nvSpPr>
        <p:spPr>
          <a:xfrm>
            <a:off x="2222599" y="1947555"/>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12000" spc="300" dirty="0">
                <a:solidFill>
                  <a:schemeClr val="accent4">
                    <a:lumMod val="60000"/>
                    <a:lumOff val="40000"/>
                    <a:alpha val="60000"/>
                  </a:schemeClr>
                </a:solidFill>
                <a:latin typeface="Amatic SC" panose="020F0502020204030204" pitchFamily="2" charset="-79"/>
                <a:cs typeface="Amatic SC" panose="020F0502020204030204" pitchFamily="2" charset="-79"/>
              </a:rPr>
              <a:t>Keep Building.</a:t>
            </a:r>
          </a:p>
        </p:txBody>
      </p:sp>
      <p:sp>
        <p:nvSpPr>
          <p:cNvPr id="5" name="Google Shape;867;p33">
            <a:extLst>
              <a:ext uri="{FF2B5EF4-FFF2-40B4-BE49-F238E27FC236}">
                <a16:creationId xmlns:a16="http://schemas.microsoft.com/office/drawing/2014/main" id="{73200712-549C-1305-1FCA-4E78FA9D6FE8}"/>
              </a:ext>
            </a:extLst>
          </p:cNvPr>
          <p:cNvSpPr txBox="1">
            <a:spLocks/>
          </p:cNvSpPr>
          <p:nvPr/>
        </p:nvSpPr>
        <p:spPr>
          <a:xfrm>
            <a:off x="2329279" y="3895110"/>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12000" spc="300" dirty="0">
                <a:solidFill>
                  <a:schemeClr val="accent4">
                    <a:lumMod val="60000"/>
                    <a:lumOff val="40000"/>
                    <a:alpha val="60000"/>
                  </a:schemeClr>
                </a:solidFill>
                <a:latin typeface="Amatic SC" panose="020F0502020204030204" pitchFamily="2" charset="-79"/>
                <a:cs typeface="Amatic SC" panose="020F0502020204030204" pitchFamily="2" charset="-79"/>
              </a:rPr>
              <a:t>Because You Can.</a:t>
            </a:r>
          </a:p>
        </p:txBody>
      </p:sp>
    </p:spTree>
    <p:extLst>
      <p:ext uri="{BB962C8B-B14F-4D97-AF65-F5344CB8AC3E}">
        <p14:creationId xmlns:p14="http://schemas.microsoft.com/office/powerpoint/2010/main" val="2460051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83C65-7B1E-3F5D-9EDA-47BBD864F15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F6505FD-9677-768D-7D22-4794AE0CB160}"/>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E21E1F18-0A82-EAD6-5C52-62A4F2278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9CAEE6ED-9C86-6707-3D08-1C394DE64D90}"/>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9ECA7D33-EFA4-7AF5-F1DC-920F84350FBD}"/>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37</a:t>
            </a:fld>
            <a:endParaRPr lang="zh-CN" altLang="en-US" sz="2400" b="1" dirty="0">
              <a:solidFill>
                <a:schemeClr val="bg1">
                  <a:lumMod val="65000"/>
                </a:schemeClr>
              </a:solidFill>
              <a:latin typeface="Bradley Hand ITC" panose="03070402050302030203" pitchFamily="66" charset="0"/>
            </a:endParaRPr>
          </a:p>
        </p:txBody>
      </p:sp>
      <p:pic>
        <p:nvPicPr>
          <p:cNvPr id="7" name="Picture 6">
            <a:extLst>
              <a:ext uri="{FF2B5EF4-FFF2-40B4-BE49-F238E27FC236}">
                <a16:creationId xmlns:a16="http://schemas.microsoft.com/office/drawing/2014/main" id="{C5680C96-7074-3B09-75EC-BB4B9F8D4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386" y="1137502"/>
            <a:ext cx="3705225" cy="4934686"/>
          </a:xfrm>
          <a:prstGeom prst="rect">
            <a:avLst/>
          </a:prstGeom>
        </p:spPr>
      </p:pic>
    </p:spTree>
    <p:extLst>
      <p:ext uri="{BB962C8B-B14F-4D97-AF65-F5344CB8AC3E}">
        <p14:creationId xmlns:p14="http://schemas.microsoft.com/office/powerpoint/2010/main" val="3508203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33AB7-89EB-9FDF-820B-5EBD0F6E560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435B3BF-D3B9-B83E-9CCF-378796925BF2}"/>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icture 8">
            <a:extLst>
              <a:ext uri="{FF2B5EF4-FFF2-40B4-BE49-F238E27FC236}">
                <a16:creationId xmlns:a16="http://schemas.microsoft.com/office/drawing/2014/main" id="{A3F56B1C-AD6D-BBF3-C2A6-4B7F5DB8D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Slide Number Placeholder 1">
            <a:extLst>
              <a:ext uri="{FF2B5EF4-FFF2-40B4-BE49-F238E27FC236}">
                <a16:creationId xmlns:a16="http://schemas.microsoft.com/office/drawing/2014/main" id="{CFE04FC0-460D-DA59-034A-978A05548A9E}"/>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4</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FEDB5A65-8E00-02C8-987D-6407FB294EF7}"/>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Father</a:t>
            </a:r>
          </a:p>
        </p:txBody>
      </p:sp>
      <p:pic>
        <p:nvPicPr>
          <p:cNvPr id="7" name="Picture 6">
            <a:extLst>
              <a:ext uri="{FF2B5EF4-FFF2-40B4-BE49-F238E27FC236}">
                <a16:creationId xmlns:a16="http://schemas.microsoft.com/office/drawing/2014/main" id="{74327E47-3766-59CF-4D41-B6EF53AC0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1962" y="2329466"/>
            <a:ext cx="2536925" cy="3805388"/>
          </a:xfrm>
          <a:prstGeom prst="rect">
            <a:avLst/>
          </a:prstGeom>
        </p:spPr>
      </p:pic>
      <p:pic>
        <p:nvPicPr>
          <p:cNvPr id="11" name="Picture 10">
            <a:extLst>
              <a:ext uri="{FF2B5EF4-FFF2-40B4-BE49-F238E27FC236}">
                <a16:creationId xmlns:a16="http://schemas.microsoft.com/office/drawing/2014/main" id="{1120488F-E51C-B381-367E-1CB9DBD22C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2600" y="2410164"/>
            <a:ext cx="3067429" cy="3643992"/>
          </a:xfrm>
          <a:prstGeom prst="rect">
            <a:avLst/>
          </a:prstGeom>
        </p:spPr>
      </p:pic>
    </p:spTree>
    <p:extLst>
      <p:ext uri="{BB962C8B-B14F-4D97-AF65-F5344CB8AC3E}">
        <p14:creationId xmlns:p14="http://schemas.microsoft.com/office/powerpoint/2010/main" val="1484482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BA3B-C016-EA1F-42FE-178F4056CF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22452B0-BE2F-CF29-323E-A4E9B0492BB1}"/>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icture 8">
            <a:extLst>
              <a:ext uri="{FF2B5EF4-FFF2-40B4-BE49-F238E27FC236}">
                <a16:creationId xmlns:a16="http://schemas.microsoft.com/office/drawing/2014/main" id="{9DC604BC-6BA2-31C0-8BC3-2A1D341E6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Slide Number Placeholder 1">
            <a:extLst>
              <a:ext uri="{FF2B5EF4-FFF2-40B4-BE49-F238E27FC236}">
                <a16:creationId xmlns:a16="http://schemas.microsoft.com/office/drawing/2014/main" id="{3FB0324B-7AEA-0772-CF7C-85754887E3E3}"/>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5</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2AFB9766-6F14-EF60-1DF9-1A5B15C4E3DB}"/>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Influencer</a:t>
            </a:r>
          </a:p>
        </p:txBody>
      </p:sp>
      <p:pic>
        <p:nvPicPr>
          <p:cNvPr id="5" name="Picture 4">
            <a:extLst>
              <a:ext uri="{FF2B5EF4-FFF2-40B4-BE49-F238E27FC236}">
                <a16:creationId xmlns:a16="http://schemas.microsoft.com/office/drawing/2014/main" id="{95F0847D-E24C-C95B-C3B3-D8048EE80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87" y="2649451"/>
            <a:ext cx="7874876" cy="3098887"/>
          </a:xfrm>
          <a:prstGeom prst="rect">
            <a:avLst/>
          </a:prstGeom>
        </p:spPr>
      </p:pic>
      <p:pic>
        <p:nvPicPr>
          <p:cNvPr id="14" name="Picture 13">
            <a:extLst>
              <a:ext uri="{FF2B5EF4-FFF2-40B4-BE49-F238E27FC236}">
                <a16:creationId xmlns:a16="http://schemas.microsoft.com/office/drawing/2014/main" id="{AE5F0590-7F97-42EE-56E4-2C59D3E6D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3062" y="2486024"/>
            <a:ext cx="3157877" cy="3157877"/>
          </a:xfrm>
          <a:prstGeom prst="rect">
            <a:avLst/>
          </a:prstGeom>
        </p:spPr>
      </p:pic>
    </p:spTree>
    <p:extLst>
      <p:ext uri="{BB962C8B-B14F-4D97-AF65-F5344CB8AC3E}">
        <p14:creationId xmlns:p14="http://schemas.microsoft.com/office/powerpoint/2010/main" val="3244205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49D0C6D-2E51-2950-634D-C071049A5AF0}"/>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7BC4EB1B-EA6B-DFE4-AF3B-05D0EB253209}"/>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a:extLst>
              <a:ext uri="{FF2B5EF4-FFF2-40B4-BE49-F238E27FC236}">
                <a16:creationId xmlns:a16="http://schemas.microsoft.com/office/drawing/2014/main" id="{C8485581-2DA3-7CA5-837A-4C4AB0FA3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DF7106E3-EA3A-67B1-A5BD-43AE7AA9DAD7}"/>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Google Shape;867;p33">
            <a:extLst>
              <a:ext uri="{FF2B5EF4-FFF2-40B4-BE49-F238E27FC236}">
                <a16:creationId xmlns:a16="http://schemas.microsoft.com/office/drawing/2014/main" id="{6E92B451-3BE9-52C8-3131-C725F9855BF7}"/>
              </a:ext>
            </a:extLst>
          </p:cNvPr>
          <p:cNvSpPr txBox="1">
            <a:spLocks/>
          </p:cNvSpPr>
          <p:nvPr/>
        </p:nvSpPr>
        <p:spPr>
          <a:xfrm>
            <a:off x="2159200" y="2078211"/>
            <a:ext cx="7873600" cy="29449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8000" spc="300" dirty="0">
                <a:solidFill>
                  <a:schemeClr val="accent4">
                    <a:lumMod val="60000"/>
                    <a:lumOff val="40000"/>
                    <a:alpha val="60000"/>
                  </a:schemeClr>
                </a:solidFill>
                <a:latin typeface="Amatic SC" panose="00000500000000000000" pitchFamily="2" charset="-79"/>
                <a:cs typeface="Amatic SC" panose="00000500000000000000" pitchFamily="2" charset="-79"/>
              </a:rPr>
              <a:t>How To Build an AI APP</a:t>
            </a:r>
          </a:p>
          <a:p>
            <a:pPr algn="ctr"/>
            <a:r>
              <a:rPr lang="en-US" sz="8000" spc="300" dirty="0">
                <a:solidFill>
                  <a:schemeClr val="accent4">
                    <a:lumMod val="60000"/>
                    <a:lumOff val="40000"/>
                    <a:alpha val="60000"/>
                  </a:schemeClr>
                </a:solidFill>
                <a:latin typeface="Amatic SC" panose="00000500000000000000" pitchFamily="2" charset="-79"/>
                <a:cs typeface="Amatic SC" panose="00000500000000000000" pitchFamily="2" charset="-79"/>
              </a:rPr>
              <a:t>at Age 10</a:t>
            </a:r>
          </a:p>
        </p:txBody>
      </p:sp>
      <p:sp>
        <p:nvSpPr>
          <p:cNvPr id="2" name="Slide Number Placeholder 1">
            <a:extLst>
              <a:ext uri="{FF2B5EF4-FFF2-40B4-BE49-F238E27FC236}">
                <a16:creationId xmlns:a16="http://schemas.microsoft.com/office/drawing/2014/main" id="{C53E70DF-9B91-8A92-BF94-1399BB9FFE34}"/>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6</a:t>
            </a:fld>
            <a:endParaRPr lang="zh-CN" altLang="en-US" sz="2400" b="1" dirty="0">
              <a:solidFill>
                <a:schemeClr val="bg1">
                  <a:lumMod val="65000"/>
                </a:schemeClr>
              </a:solidFill>
              <a:latin typeface="Bradley Hand ITC" panose="03070402050302030203" pitchFamily="66" charset="0"/>
            </a:endParaRPr>
          </a:p>
        </p:txBody>
      </p:sp>
    </p:spTree>
    <p:extLst>
      <p:ext uri="{BB962C8B-B14F-4D97-AF65-F5344CB8AC3E}">
        <p14:creationId xmlns:p14="http://schemas.microsoft.com/office/powerpoint/2010/main" val="3785657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679AF-9A33-B995-19A0-A483C4BA7226}"/>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3B2B0748-7BF3-93F5-1173-D4050254F592}"/>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8D422620-C09C-649B-1B4B-4FA91E753CF2}"/>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DEEE6A0D-C4D4-8B34-CB48-305BB7F8A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7E38BFC6-875A-5235-730B-E5C2BE7704C0}"/>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Google Shape;867;p33">
            <a:extLst>
              <a:ext uri="{FF2B5EF4-FFF2-40B4-BE49-F238E27FC236}">
                <a16:creationId xmlns:a16="http://schemas.microsoft.com/office/drawing/2014/main" id="{FAE41016-59B5-05AE-AE27-3BDDD8775F05}"/>
              </a:ext>
            </a:extLst>
          </p:cNvPr>
          <p:cNvSpPr txBox="1">
            <a:spLocks/>
          </p:cNvSpPr>
          <p:nvPr/>
        </p:nvSpPr>
        <p:spPr>
          <a:xfrm>
            <a:off x="2159200" y="1212850"/>
            <a:ext cx="7873600" cy="29449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sz="12000" spc="300" dirty="0">
                <a:solidFill>
                  <a:schemeClr val="accent4">
                    <a:lumMod val="60000"/>
                    <a:lumOff val="40000"/>
                    <a:alpha val="60000"/>
                  </a:schemeClr>
                </a:solidFill>
                <a:latin typeface="Amatic SC" panose="00000500000000000000" pitchFamily="2" charset="-79"/>
                <a:cs typeface="Amatic SC" panose="00000500000000000000" pitchFamily="2" charset="-79"/>
              </a:rPr>
              <a:t>What is AI?</a:t>
            </a:r>
          </a:p>
        </p:txBody>
      </p:sp>
      <p:sp>
        <p:nvSpPr>
          <p:cNvPr id="2" name="Slide Number Placeholder 1">
            <a:extLst>
              <a:ext uri="{FF2B5EF4-FFF2-40B4-BE49-F238E27FC236}">
                <a16:creationId xmlns:a16="http://schemas.microsoft.com/office/drawing/2014/main" id="{1B2E291E-D359-866F-CFCE-2D4FE81B12D2}"/>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7</a:t>
            </a:fld>
            <a:endParaRPr lang="zh-CN" altLang="en-US" sz="2400" b="1" dirty="0">
              <a:solidFill>
                <a:schemeClr val="bg1">
                  <a:lumMod val="65000"/>
                </a:schemeClr>
              </a:solidFill>
              <a:latin typeface="Bradley Hand ITC" panose="03070402050302030203" pitchFamily="66" charset="0"/>
            </a:endParaRPr>
          </a:p>
        </p:txBody>
      </p:sp>
    </p:spTree>
    <p:extLst>
      <p:ext uri="{BB962C8B-B14F-4D97-AF65-F5344CB8AC3E}">
        <p14:creationId xmlns:p14="http://schemas.microsoft.com/office/powerpoint/2010/main" val="3370675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198F2-76FE-B46D-2E6B-A00AADF2E59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3E53964-E2DB-DEF2-DC1D-A935C19D0801}"/>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Picture 14">
            <a:extLst>
              <a:ext uri="{FF2B5EF4-FFF2-40B4-BE49-F238E27FC236}">
                <a16:creationId xmlns:a16="http://schemas.microsoft.com/office/drawing/2014/main" id="{31D72E96-49C0-5DD9-B20C-11D8C34AA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Slide Number Placeholder 1">
            <a:extLst>
              <a:ext uri="{FF2B5EF4-FFF2-40B4-BE49-F238E27FC236}">
                <a16:creationId xmlns:a16="http://schemas.microsoft.com/office/drawing/2014/main" id="{85E2FB8B-3059-17CC-5B03-F46D74EB34D1}"/>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8</a:t>
            </a:fld>
            <a:endParaRPr lang="zh-CN" altLang="en-US" sz="2400" b="1" dirty="0">
              <a:solidFill>
                <a:schemeClr val="bg1">
                  <a:lumMod val="65000"/>
                </a:schemeClr>
              </a:solidFill>
              <a:latin typeface="Bradley Hand ITC" panose="03070402050302030203" pitchFamily="66" charset="0"/>
            </a:endParaRPr>
          </a:p>
        </p:txBody>
      </p:sp>
      <p:sp>
        <p:nvSpPr>
          <p:cNvPr id="4" name="Google Shape;867;p33">
            <a:extLst>
              <a:ext uri="{FF2B5EF4-FFF2-40B4-BE49-F238E27FC236}">
                <a16:creationId xmlns:a16="http://schemas.microsoft.com/office/drawing/2014/main" id="{878A0E46-B094-E292-8882-420897AA3B8A}"/>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Robots</a:t>
            </a:r>
          </a:p>
        </p:txBody>
      </p:sp>
      <p:pic>
        <p:nvPicPr>
          <p:cNvPr id="7" name="Picture 6">
            <a:extLst>
              <a:ext uri="{FF2B5EF4-FFF2-40B4-BE49-F238E27FC236}">
                <a16:creationId xmlns:a16="http://schemas.microsoft.com/office/drawing/2014/main" id="{3B0D7E20-9545-0B55-4297-1B05B18DE0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065" y="4358618"/>
            <a:ext cx="2095500" cy="2095500"/>
          </a:xfrm>
          <a:prstGeom prst="rect">
            <a:avLst/>
          </a:prstGeom>
        </p:spPr>
      </p:pic>
      <p:pic>
        <p:nvPicPr>
          <p:cNvPr id="10" name="Picture 9">
            <a:extLst>
              <a:ext uri="{FF2B5EF4-FFF2-40B4-BE49-F238E27FC236}">
                <a16:creationId xmlns:a16="http://schemas.microsoft.com/office/drawing/2014/main" id="{5DEF4E39-BA4D-A615-83D6-ED59E8476E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4902" y="2193925"/>
            <a:ext cx="2095500" cy="2828925"/>
          </a:xfrm>
          <a:prstGeom prst="rect">
            <a:avLst/>
          </a:prstGeom>
        </p:spPr>
      </p:pic>
      <p:pic>
        <p:nvPicPr>
          <p:cNvPr id="12" name="Picture 11">
            <a:extLst>
              <a:ext uri="{FF2B5EF4-FFF2-40B4-BE49-F238E27FC236}">
                <a16:creationId xmlns:a16="http://schemas.microsoft.com/office/drawing/2014/main" id="{2CD08F7A-2C19-9C38-A138-AFA581737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739" y="2717796"/>
            <a:ext cx="2095500" cy="3724275"/>
          </a:xfrm>
          <a:prstGeom prst="rect">
            <a:avLst/>
          </a:prstGeom>
        </p:spPr>
      </p:pic>
      <p:pic>
        <p:nvPicPr>
          <p:cNvPr id="14" name="Picture 13">
            <a:extLst>
              <a:ext uri="{FF2B5EF4-FFF2-40B4-BE49-F238E27FC236}">
                <a16:creationId xmlns:a16="http://schemas.microsoft.com/office/drawing/2014/main" id="{D8BE6D7D-4FEC-2942-5305-2FA6F1085A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1250" y="2104070"/>
            <a:ext cx="2095500" cy="2028825"/>
          </a:xfrm>
          <a:prstGeom prst="rect">
            <a:avLst/>
          </a:prstGeom>
        </p:spPr>
      </p:pic>
    </p:spTree>
    <p:extLst>
      <p:ext uri="{BB962C8B-B14F-4D97-AF65-F5344CB8AC3E}">
        <p14:creationId xmlns:p14="http://schemas.microsoft.com/office/powerpoint/2010/main" val="737296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FA67E-C34E-93C4-38DC-54E1BA493383}"/>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69C6D1CA-62E4-4CA1-BCCC-F3D7ED13B0FA}"/>
              </a:ext>
            </a:extLst>
          </p:cNvPr>
          <p:cNvSpPr>
            <a:spLocks noGrp="1"/>
          </p:cNvSpPr>
          <p:nvPr>
            <p:ph type="subTitle" idx="1"/>
          </p:nvPr>
        </p:nvSpPr>
        <p:spPr>
          <a:xfrm>
            <a:off x="1524000" y="3989388"/>
            <a:ext cx="9144000" cy="1655762"/>
          </a:xfrm>
        </p:spPr>
        <p:txBody>
          <a:bodyPr/>
          <a:lstStyle/>
          <a:p>
            <a:endParaRPr lang="zh-CN" altLang="en-US"/>
          </a:p>
        </p:txBody>
      </p:sp>
      <p:sp>
        <p:nvSpPr>
          <p:cNvPr id="6" name="Rectangle 5">
            <a:extLst>
              <a:ext uri="{FF2B5EF4-FFF2-40B4-BE49-F238E27FC236}">
                <a16:creationId xmlns:a16="http://schemas.microsoft.com/office/drawing/2014/main" id="{50881E00-EF37-F0BA-A706-4B8AD1855280}"/>
              </a:ext>
            </a:extLst>
          </p:cNvPr>
          <p:cNvSpPr/>
          <p:nvPr/>
        </p:nvSpPr>
        <p:spPr>
          <a:xfrm>
            <a:off x="0" y="0"/>
            <a:ext cx="12192000" cy="6858000"/>
          </a:xfrm>
          <a:prstGeom prst="rect">
            <a:avLst/>
          </a:prstGeom>
          <a:solidFill>
            <a:srgbClr val="2324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13">
            <a:extLst>
              <a:ext uri="{FF2B5EF4-FFF2-40B4-BE49-F238E27FC236}">
                <a16:creationId xmlns:a16="http://schemas.microsoft.com/office/drawing/2014/main" id="{418BADC8-70D7-19E3-EF16-BD94971B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Oval 2">
            <a:extLst>
              <a:ext uri="{FF2B5EF4-FFF2-40B4-BE49-F238E27FC236}">
                <a16:creationId xmlns:a16="http://schemas.microsoft.com/office/drawing/2014/main" id="{76509DAF-DFD5-3F02-1817-D98D701167D8}"/>
              </a:ext>
            </a:extLst>
          </p:cNvPr>
          <p:cNvSpPr/>
          <p:nvPr/>
        </p:nvSpPr>
        <p:spPr>
          <a:xfrm>
            <a:off x="11304192" y="6184792"/>
            <a:ext cx="514558" cy="514558"/>
          </a:xfrm>
          <a:prstGeom prst="ellipse">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99EBE9C9-D00E-AA00-F8C4-5FB6DDACCDE8}"/>
              </a:ext>
            </a:extLst>
          </p:cNvPr>
          <p:cNvSpPr>
            <a:spLocks noGrp="1"/>
          </p:cNvSpPr>
          <p:nvPr>
            <p:ph type="sldNum" sz="quarter" idx="12"/>
          </p:nvPr>
        </p:nvSpPr>
        <p:spPr>
          <a:xfrm>
            <a:off x="9057739" y="6259509"/>
            <a:ext cx="2743200" cy="365125"/>
          </a:xfrm>
        </p:spPr>
        <p:txBody>
          <a:bodyPr/>
          <a:lstStyle/>
          <a:p>
            <a:fld id="{9B1EC109-1E15-4BCA-93B5-56442BB3443E}" type="slidenum">
              <a:rPr lang="zh-CN" altLang="en-US" sz="2400" b="1" smtClean="0">
                <a:solidFill>
                  <a:schemeClr val="bg1">
                    <a:lumMod val="65000"/>
                  </a:schemeClr>
                </a:solidFill>
                <a:latin typeface="Bradley Hand ITC" panose="03070402050302030203" pitchFamily="66" charset="0"/>
              </a:rPr>
              <a:t>9</a:t>
            </a:fld>
            <a:endParaRPr lang="zh-CN" altLang="en-US" sz="2400" b="1" dirty="0">
              <a:solidFill>
                <a:schemeClr val="bg1">
                  <a:lumMod val="65000"/>
                </a:schemeClr>
              </a:solidFill>
              <a:latin typeface="Bradley Hand ITC" panose="03070402050302030203" pitchFamily="66" charset="0"/>
            </a:endParaRPr>
          </a:p>
        </p:txBody>
      </p:sp>
      <p:sp>
        <p:nvSpPr>
          <p:cNvPr id="13" name="Google Shape;867;p33">
            <a:extLst>
              <a:ext uri="{FF2B5EF4-FFF2-40B4-BE49-F238E27FC236}">
                <a16:creationId xmlns:a16="http://schemas.microsoft.com/office/drawing/2014/main" id="{FD566E72-A5FF-5D1E-AC40-A0E4750D7319}"/>
              </a:ext>
            </a:extLst>
          </p:cNvPr>
          <p:cNvSpPr txBox="1">
            <a:spLocks/>
          </p:cNvSpPr>
          <p:nvPr/>
        </p:nvSpPr>
        <p:spPr>
          <a:xfrm>
            <a:off x="2222600" y="403882"/>
            <a:ext cx="7746800" cy="160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72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algn="ctr"/>
            <a:r>
              <a:rPr lang="en-US" altLang="zh-CN" sz="9600" spc="300" dirty="0">
                <a:solidFill>
                  <a:schemeClr val="accent4">
                    <a:lumMod val="60000"/>
                    <a:lumOff val="40000"/>
                    <a:alpha val="60000"/>
                  </a:schemeClr>
                </a:solidFill>
                <a:latin typeface="Amatic SC" panose="020F0502020204030204" pitchFamily="2" charset="-79"/>
                <a:cs typeface="Amatic SC" panose="020F0502020204030204" pitchFamily="2" charset="-79"/>
              </a:rPr>
              <a:t>Social Media</a:t>
            </a:r>
          </a:p>
        </p:txBody>
      </p:sp>
      <p:pic>
        <p:nvPicPr>
          <p:cNvPr id="17" name="Picture 16">
            <a:extLst>
              <a:ext uri="{FF2B5EF4-FFF2-40B4-BE49-F238E27FC236}">
                <a16:creationId xmlns:a16="http://schemas.microsoft.com/office/drawing/2014/main" id="{D897D05E-02E3-28A0-A650-553C18DD50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16" y="2816030"/>
            <a:ext cx="1759744" cy="1759744"/>
          </a:xfrm>
          <a:prstGeom prst="rect">
            <a:avLst/>
          </a:prstGeom>
        </p:spPr>
      </p:pic>
      <p:pic>
        <p:nvPicPr>
          <p:cNvPr id="18" name="Picture 17">
            <a:extLst>
              <a:ext uri="{FF2B5EF4-FFF2-40B4-BE49-F238E27FC236}">
                <a16:creationId xmlns:a16="http://schemas.microsoft.com/office/drawing/2014/main" id="{A9E580C8-3BDD-209B-8797-F4DAB528F0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2082" y="1952900"/>
            <a:ext cx="2089870" cy="2089870"/>
          </a:xfrm>
          <a:prstGeom prst="rect">
            <a:avLst/>
          </a:prstGeom>
        </p:spPr>
      </p:pic>
      <p:pic>
        <p:nvPicPr>
          <p:cNvPr id="19" name="Picture 18">
            <a:extLst>
              <a:ext uri="{FF2B5EF4-FFF2-40B4-BE49-F238E27FC236}">
                <a16:creationId xmlns:a16="http://schemas.microsoft.com/office/drawing/2014/main" id="{F8B728C5-647B-E451-0538-93E5989339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002" y="4350715"/>
            <a:ext cx="4655772" cy="1852472"/>
          </a:xfrm>
          <a:prstGeom prst="rect">
            <a:avLst/>
          </a:prstGeom>
        </p:spPr>
      </p:pic>
      <p:pic>
        <p:nvPicPr>
          <p:cNvPr id="24" name="Picture 23">
            <a:extLst>
              <a:ext uri="{FF2B5EF4-FFF2-40B4-BE49-F238E27FC236}">
                <a16:creationId xmlns:a16="http://schemas.microsoft.com/office/drawing/2014/main" id="{BD56D097-40EE-7675-6393-101547ADB6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2013" y="2719034"/>
            <a:ext cx="1620669" cy="1601374"/>
          </a:xfrm>
          <a:prstGeom prst="rect">
            <a:avLst/>
          </a:prstGeom>
        </p:spPr>
      </p:pic>
      <p:pic>
        <p:nvPicPr>
          <p:cNvPr id="25" name="Picture 24">
            <a:extLst>
              <a:ext uri="{FF2B5EF4-FFF2-40B4-BE49-F238E27FC236}">
                <a16:creationId xmlns:a16="http://schemas.microsoft.com/office/drawing/2014/main" id="{F22982C8-9A4B-85E9-7894-7BC73C5FDB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0967" y="4254406"/>
            <a:ext cx="2135772" cy="2071106"/>
          </a:xfrm>
          <a:prstGeom prst="rect">
            <a:avLst/>
          </a:prstGeom>
        </p:spPr>
      </p:pic>
      <p:pic>
        <p:nvPicPr>
          <p:cNvPr id="26" name="Picture 25">
            <a:extLst>
              <a:ext uri="{FF2B5EF4-FFF2-40B4-BE49-F238E27FC236}">
                <a16:creationId xmlns:a16="http://schemas.microsoft.com/office/drawing/2014/main" id="{636C5C86-814D-3453-71DA-351766C7EA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90487" y="2184268"/>
            <a:ext cx="1516851" cy="1511634"/>
          </a:xfrm>
          <a:prstGeom prst="rect">
            <a:avLst/>
          </a:prstGeom>
        </p:spPr>
      </p:pic>
    </p:spTree>
    <p:extLst>
      <p:ext uri="{BB962C8B-B14F-4D97-AF65-F5344CB8AC3E}">
        <p14:creationId xmlns:p14="http://schemas.microsoft.com/office/powerpoint/2010/main" val="1308656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3907</TotalTime>
  <Words>3217</Words>
  <Application>Microsoft Office PowerPoint</Application>
  <PresentationFormat>Widescreen</PresentationFormat>
  <Paragraphs>276</Paragraphs>
  <Slides>37</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等线</vt:lpstr>
      <vt:lpstr>等线 Light</vt:lpstr>
      <vt:lpstr>华文楷体</vt:lpstr>
      <vt:lpstr>微软雅黑</vt:lpstr>
      <vt:lpstr>Amatic SC</vt:lpstr>
      <vt:lpstr>Arial</vt:lpstr>
      <vt:lpstr>Bradley Hand ITC</vt:lpstr>
      <vt:lpstr>Harlow Solid Italic</vt:lpstr>
      <vt:lpstr>High Tower Text</vt:lpstr>
      <vt:lpstr>Ink Free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Jing Guo</dc:creator>
  <cp:lastModifiedBy>Jing Guo</cp:lastModifiedBy>
  <cp:revision>404</cp:revision>
  <dcterms:created xsi:type="dcterms:W3CDTF">2024-03-25T08:29:58Z</dcterms:created>
  <dcterms:modified xsi:type="dcterms:W3CDTF">2026-01-29T03:56:05Z</dcterms:modified>
</cp:coreProperties>
</file>